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2" r:id="rId6"/>
    <p:sldId id="263" r:id="rId7"/>
    <p:sldId id="265" r:id="rId8"/>
    <p:sldId id="264" r:id="rId9"/>
    <p:sldId id="266" r:id="rId10"/>
    <p:sldId id="267" r:id="rId11"/>
    <p:sldId id="322" r:id="rId12"/>
    <p:sldId id="315" r:id="rId13"/>
    <p:sldId id="268" r:id="rId14"/>
    <p:sldId id="269" r:id="rId15"/>
    <p:sldId id="316" r:id="rId16"/>
    <p:sldId id="317" r:id="rId17"/>
    <p:sldId id="318" r:id="rId18"/>
    <p:sldId id="319" r:id="rId19"/>
    <p:sldId id="271" r:id="rId20"/>
    <p:sldId id="272" r:id="rId21"/>
    <p:sldId id="273" r:id="rId22"/>
    <p:sldId id="276" r:id="rId23"/>
    <p:sldId id="277" r:id="rId24"/>
    <p:sldId id="274" r:id="rId25"/>
    <p:sldId id="275" r:id="rId26"/>
    <p:sldId id="321" r:id="rId27"/>
    <p:sldId id="278" r:id="rId28"/>
    <p:sldId id="279" r:id="rId29"/>
    <p:sldId id="285" r:id="rId30"/>
    <p:sldId id="286" r:id="rId31"/>
    <p:sldId id="293" r:id="rId32"/>
    <p:sldId id="287" r:id="rId33"/>
    <p:sldId id="288" r:id="rId34"/>
    <p:sldId id="295" r:id="rId35"/>
    <p:sldId id="292" r:id="rId36"/>
    <p:sldId id="290" r:id="rId37"/>
    <p:sldId id="323" r:id="rId38"/>
    <p:sldId id="291" r:id="rId39"/>
    <p:sldId id="280" r:id="rId40"/>
    <p:sldId id="281" r:id="rId41"/>
    <p:sldId id="282" r:id="rId42"/>
    <p:sldId id="283" r:id="rId43"/>
    <p:sldId id="289" r:id="rId44"/>
    <p:sldId id="294" r:id="rId45"/>
    <p:sldId id="296" r:id="rId46"/>
    <p:sldId id="297" r:id="rId47"/>
    <p:sldId id="298" r:id="rId48"/>
    <p:sldId id="307" r:id="rId49"/>
    <p:sldId id="308" r:id="rId50"/>
    <p:sldId id="309" r:id="rId51"/>
    <p:sldId id="299" r:id="rId52"/>
    <p:sldId id="300" r:id="rId53"/>
    <p:sldId id="301" r:id="rId54"/>
    <p:sldId id="303" r:id="rId55"/>
    <p:sldId id="304" r:id="rId56"/>
    <p:sldId id="305" r:id="rId57"/>
    <p:sldId id="306" r:id="rId58"/>
    <p:sldId id="302" r:id="rId59"/>
    <p:sldId id="324" r:id="rId60"/>
    <p:sldId id="310" r:id="rId61"/>
    <p:sldId id="311" r:id="rId62"/>
    <p:sldId id="312" r:id="rId63"/>
    <p:sldId id="313" r:id="rId64"/>
    <p:sldId id="314"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01"/>
    <a:srgbClr val="FCEA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363802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1503915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277727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297862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1180446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90281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E565230-1335-4C50-9145-80691B27799C}" type="slidenum">
              <a:rPr lang="zh-CN" altLang="en-US" smtClean="0"/>
              <a:t>‹nº›</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553126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E565230-1335-4C50-9145-80691B27799C}" type="slidenum">
              <a:rPr lang="zh-CN" altLang="en-US" smtClean="0"/>
              <a:t>‹nº›</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579577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62817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355419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B44952A-5CDB-49FA-878D-0C736CF0076F}"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360003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B44952A-5CDB-49FA-878D-0C736CF0076F}" type="datetimeFigureOut">
              <a:rPr lang="zh-CN" altLang="en-US" smtClean="0"/>
              <a:t>2024/5/29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E565230-1335-4C50-9145-80691B27799C}" type="slidenum">
              <a:rPr lang="zh-CN" altLang="en-US" smtClean="0"/>
              <a:t>‹nº›</a:t>
            </a:fld>
            <a:endParaRPr lang="zh-CN" altLang="en-US"/>
          </a:p>
        </p:txBody>
      </p:sp>
    </p:spTree>
    <p:extLst>
      <p:ext uri="{BB962C8B-B14F-4D97-AF65-F5344CB8AC3E}">
        <p14:creationId xmlns:p14="http://schemas.microsoft.com/office/powerpoint/2010/main" val="1695355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emf"/></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A431B-BE2A-6134-72B5-4FEA6D98845D}"/>
              </a:ext>
            </a:extLst>
          </p:cNvPr>
          <p:cNvSpPr>
            <a:spLocks noGrp="1"/>
          </p:cNvSpPr>
          <p:nvPr>
            <p:ph type="ctrTitle"/>
          </p:nvPr>
        </p:nvSpPr>
        <p:spPr/>
        <p:txBody>
          <a:bodyPr/>
          <a:lstStyle/>
          <a:p>
            <a:r>
              <a:rPr lang="zh-CN" altLang="en-US" dirty="0">
                <a:solidFill>
                  <a:srgbClr val="FF0000"/>
                </a:solidFill>
                <a:latin typeface="隶书" panose="02010509060101010101" pitchFamily="49" charset="-122"/>
                <a:ea typeface="隶书" panose="02010509060101010101" pitchFamily="49" charset="-122"/>
              </a:rPr>
              <a:t>第 六 章</a:t>
            </a:r>
            <a:br>
              <a:rPr lang="zh-CN" altLang="en-US" dirty="0">
                <a:solidFill>
                  <a:srgbClr val="FF0000"/>
                </a:solidFill>
                <a:latin typeface="隶书" panose="02010509060101010101" pitchFamily="49" charset="-122"/>
                <a:ea typeface="隶书" panose="02010509060101010101" pitchFamily="49" charset="-122"/>
              </a:rPr>
            </a:br>
            <a:r>
              <a:rPr lang="zh-CN" altLang="en-US" dirty="0">
                <a:solidFill>
                  <a:srgbClr val="FF0000"/>
                </a:solidFill>
                <a:latin typeface="隶书" panose="02010509060101010101" pitchFamily="49" charset="-122"/>
                <a:ea typeface="隶书" panose="02010509060101010101" pitchFamily="49" charset="-122"/>
              </a:rPr>
              <a:t>文 字 与 书 面 语</a:t>
            </a:r>
          </a:p>
        </p:txBody>
      </p:sp>
      <p:sp>
        <p:nvSpPr>
          <p:cNvPr id="3" name="副标题 2">
            <a:extLst>
              <a:ext uri="{FF2B5EF4-FFF2-40B4-BE49-F238E27FC236}">
                <a16:creationId xmlns:a16="http://schemas.microsoft.com/office/drawing/2014/main" id="{D9B5D96D-7DA2-7377-25CF-B17D2C4CBE5C}"/>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6132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25CBFF-ADB6-CA6C-8239-F7798158D07B}"/>
              </a:ext>
            </a:extLst>
          </p:cNvPr>
          <p:cNvSpPr>
            <a:spLocks noGrp="1"/>
          </p:cNvSpPr>
          <p:nvPr>
            <p:ph idx="1"/>
          </p:nvPr>
        </p:nvSpPr>
        <p:spPr>
          <a:xfrm>
            <a:off x="395926" y="386498"/>
            <a:ext cx="9426804" cy="6268825"/>
          </a:xfrm>
        </p:spPr>
        <p:txBody>
          <a:bodyPr/>
          <a:lstStyle/>
          <a:p>
            <a:pPr marL="0" indent="0">
              <a:buNone/>
            </a:pPr>
            <a:r>
              <a:rPr lang="zh-CN" altLang="en-US" dirty="0">
                <a:latin typeface="宋体" panose="02010600030101010101" pitchFamily="2" charset="-122"/>
                <a:ea typeface="宋体" panose="02010600030101010101" pitchFamily="2" charset="-122"/>
              </a:rPr>
              <a:t>（三）刻划符号</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陶器、玉器上的刻划符号形体简单，比图画记事抽象。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些反复多次出现的刻画符号表达了某些固定的意义。现实中抽象的概念，如数量、上下前后等位置关系只能用更抽象更简单的形体符号来表示，原始社会的刻画符号很可能就是表达这些抽象关系概念意义的符号。与语言的音义结合体相对应。</a:t>
            </a:r>
          </a:p>
          <a:p>
            <a:r>
              <a:rPr lang="zh-CN" altLang="en-US" dirty="0">
                <a:latin typeface="宋体" panose="02010600030101010101" pitchFamily="2" charset="-122"/>
                <a:ea typeface="宋体" panose="02010600030101010101" pitchFamily="2" charset="-122"/>
              </a:rPr>
              <a:t>不过刻划符号数量相对有限，表义有限，不能较完备地对应语言符号，更不能对应于语言符号的排列次序，还不是文字。</a:t>
            </a:r>
          </a:p>
          <a:p>
            <a:r>
              <a:rPr lang="zh-CN" altLang="en-US" dirty="0">
                <a:latin typeface="宋体" panose="02010600030101010101" pitchFamily="2" charset="-122"/>
                <a:ea typeface="宋体" panose="02010600030101010101" pitchFamily="2" charset="-122"/>
              </a:rPr>
              <a:t>这些在较大范围内使用的约定俗成的个体形体符号，是文字产生之前的积累。</a:t>
            </a:r>
          </a:p>
        </p:txBody>
      </p:sp>
    </p:spTree>
    <p:extLst>
      <p:ext uri="{BB962C8B-B14F-4D97-AF65-F5344CB8AC3E}">
        <p14:creationId xmlns:p14="http://schemas.microsoft.com/office/powerpoint/2010/main" val="36428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a:srcRect l="12292" t="6808" r="11875"/>
          <a:stretch/>
        </p:blipFill>
        <p:spPr>
          <a:xfrm>
            <a:off x="0" y="609600"/>
            <a:ext cx="9245600" cy="5250204"/>
          </a:xfrm>
          <a:prstGeom prst="rect">
            <a:avLst/>
          </a:prstGeom>
        </p:spPr>
      </p:pic>
      <p:pic>
        <p:nvPicPr>
          <p:cNvPr id="5" name="图片 4"/>
          <p:cNvPicPr>
            <a:picLocks noChangeAspect="1"/>
          </p:cNvPicPr>
          <p:nvPr/>
        </p:nvPicPr>
        <p:blipFill>
          <a:blip r:embed="rId3"/>
          <a:stretch>
            <a:fillRect/>
          </a:stretch>
        </p:blipFill>
        <p:spPr>
          <a:xfrm>
            <a:off x="9449721" y="183804"/>
            <a:ext cx="2182557" cy="2121592"/>
          </a:xfrm>
          <a:prstGeom prst="rect">
            <a:avLst/>
          </a:prstGeom>
        </p:spPr>
      </p:pic>
      <p:pic>
        <p:nvPicPr>
          <p:cNvPr id="6" name="图片 5"/>
          <p:cNvPicPr>
            <a:picLocks noChangeAspect="1"/>
          </p:cNvPicPr>
          <p:nvPr/>
        </p:nvPicPr>
        <p:blipFill>
          <a:blip r:embed="rId4"/>
          <a:stretch>
            <a:fillRect/>
          </a:stretch>
        </p:blipFill>
        <p:spPr>
          <a:xfrm>
            <a:off x="9568602" y="2602800"/>
            <a:ext cx="1944793" cy="3279932"/>
          </a:xfrm>
          <a:prstGeom prst="rect">
            <a:avLst/>
          </a:prstGeom>
        </p:spPr>
      </p:pic>
    </p:spTree>
    <p:extLst>
      <p:ext uri="{BB962C8B-B14F-4D97-AF65-F5344CB8AC3E}">
        <p14:creationId xmlns:p14="http://schemas.microsoft.com/office/powerpoint/2010/main" val="315227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noChangeArrowheads="1"/>
          </p:cNvSpPr>
          <p:nvPr>
            <p:ph type="title"/>
          </p:nvPr>
        </p:nvSpPr>
        <p:spPr/>
        <p:txBody>
          <a:bodyPr/>
          <a:lstStyle/>
          <a:p>
            <a:pPr eaLnBrk="1" hangingPunct="1"/>
            <a:endParaRPr lang="zh-CN" altLang="en-US"/>
          </a:p>
        </p:txBody>
      </p:sp>
      <p:sp>
        <p:nvSpPr>
          <p:cNvPr id="23554" name="内容占位符 2"/>
          <p:cNvSpPr>
            <a:spLocks noGrp="1" noChangeArrowheads="1"/>
          </p:cNvSpPr>
          <p:nvPr>
            <p:ph idx="1"/>
          </p:nvPr>
        </p:nvSpPr>
        <p:spPr/>
        <p:txBody>
          <a:bodyPr/>
          <a:lstStyle/>
          <a:p>
            <a:pPr eaLnBrk="1" hangingPunct="1"/>
            <a:r>
              <a:rPr lang="zh-CN" altLang="en-US" dirty="0"/>
              <a:t>图画记事、符号记事的缺点：它们都不是记录语言的，因此是不可读（说）的。还不是真正意义上的文字。</a:t>
            </a:r>
            <a:endParaRPr lang="en-US" altLang="zh-CN" dirty="0"/>
          </a:p>
          <a:p>
            <a:pPr eaLnBrk="1" hangingPunct="1"/>
            <a:r>
              <a:rPr lang="zh-CN" altLang="en-US" dirty="0"/>
              <a:t>如果能够表示（记录）某种语言，尽管类似图画，也得看作文字。如，丽江纳西族的“东巴文”，主要用图形（也用一些符号）记音记义，属于原始图画文字，是一种早期的文字。</a:t>
            </a:r>
          </a:p>
        </p:txBody>
      </p:sp>
    </p:spTree>
    <p:extLst>
      <p:ext uri="{BB962C8B-B14F-4D97-AF65-F5344CB8AC3E}">
        <p14:creationId xmlns:p14="http://schemas.microsoft.com/office/powerpoint/2010/main" val="270977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35E20A-41D8-E5D9-BAF4-340DE5D6512F}"/>
              </a:ext>
            </a:extLst>
          </p:cNvPr>
          <p:cNvSpPr>
            <a:spLocks noGrp="1"/>
          </p:cNvSpPr>
          <p:nvPr>
            <p:ph idx="1"/>
          </p:nvPr>
        </p:nvSpPr>
        <p:spPr>
          <a:xfrm>
            <a:off x="282805" y="367645"/>
            <a:ext cx="11604396" cy="6212264"/>
          </a:xfrm>
        </p:spPr>
        <p:txBody>
          <a:bodyPr/>
          <a:lstStyle/>
          <a:p>
            <a:pPr marL="0" indent="0">
              <a:buNone/>
            </a:pPr>
            <a:r>
              <a:rPr lang="zh-CN" altLang="en-US" dirty="0">
                <a:latin typeface="宋体" panose="02010600030101010101" pitchFamily="2" charset="-122"/>
                <a:ea typeface="宋体" panose="02010600030101010101" pitchFamily="2" charset="-122"/>
              </a:rPr>
              <a:t>（四）早期文字：原始的图画文字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完整的文字体系必须具有下面几个必要的条件。</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）具有数量足够多的与语言里的语素或词相对应的小图形，这些小图形可以按这种语言的音读出来；</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）每一个图形可以重复使用并保持意义不变。这也是为了进一步满足图形和词的一一对应；</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）这些小图形的排列规则反应语言中语素或词的排列次序，图形排列次序不同，所反映的语言单位的排列次序也就不同，表达的意思也因此不同。把这种图形作线性排列，可以依序读出来。</a:t>
            </a:r>
          </a:p>
          <a:p>
            <a:r>
              <a:rPr lang="zh-CN" altLang="en-US" dirty="0">
                <a:latin typeface="宋体" panose="02010600030101010101" pitchFamily="2" charset="-122"/>
                <a:ea typeface="宋体" panose="02010600030101010101" pitchFamily="2" charset="-122"/>
              </a:rPr>
              <a:t>文字形体所表达的信息一定是与某种语言的音义结合体及其排列相对应的信息，而不是直接描画显示。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原始文字看上去与记事图画很像，但已满足以上三个条件，只是还不够完善。</a:t>
            </a:r>
          </a:p>
        </p:txBody>
      </p:sp>
    </p:spTree>
    <p:extLst>
      <p:ext uri="{BB962C8B-B14F-4D97-AF65-F5344CB8AC3E}">
        <p14:creationId xmlns:p14="http://schemas.microsoft.com/office/powerpoint/2010/main" val="162628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32C3931-CA1E-79F3-ADF6-8744A988D624}"/>
              </a:ext>
            </a:extLst>
          </p:cNvPr>
          <p:cNvSpPr>
            <a:spLocks noGrp="1"/>
          </p:cNvSpPr>
          <p:nvPr>
            <p:ph idx="1"/>
          </p:nvPr>
        </p:nvSpPr>
        <p:spPr>
          <a:xfrm>
            <a:off x="395926" y="358218"/>
            <a:ext cx="11378152" cy="6117995"/>
          </a:xfrm>
        </p:spPr>
        <p:txBody>
          <a:bodyPr/>
          <a:lstStyle/>
          <a:p>
            <a:r>
              <a:rPr lang="zh-CN" altLang="en-US" dirty="0">
                <a:latin typeface="宋体" panose="02010600030101010101" pitchFamily="2" charset="-122"/>
                <a:ea typeface="宋体" panose="02010600030101010101" pitchFamily="2" charset="-122"/>
              </a:rPr>
              <a:t>代表：纳西族“东巴经”</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D2161105-E43A-E4C3-43DA-9CFDBDF198FD}"/>
              </a:ext>
            </a:extLst>
          </p:cNvPr>
          <p:cNvPicPr>
            <a:picLocks noChangeAspect="1"/>
          </p:cNvPicPr>
          <p:nvPr/>
        </p:nvPicPr>
        <p:blipFill>
          <a:blip r:embed="rId2"/>
          <a:stretch>
            <a:fillRect/>
          </a:stretch>
        </p:blipFill>
        <p:spPr>
          <a:xfrm>
            <a:off x="1607712" y="972330"/>
            <a:ext cx="8976575" cy="4889770"/>
          </a:xfrm>
          <a:prstGeom prst="rect">
            <a:avLst/>
          </a:prstGeom>
        </p:spPr>
      </p:pic>
    </p:spTree>
    <p:extLst>
      <p:ext uri="{BB962C8B-B14F-4D97-AF65-F5344CB8AC3E}">
        <p14:creationId xmlns:p14="http://schemas.microsoft.com/office/powerpoint/2010/main" val="212975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p:txBody>
          <a:bodyPr/>
          <a:lstStyle/>
          <a:p>
            <a:pPr eaLnBrk="1" hangingPunct="1"/>
            <a:endParaRPr lang="zh-CN" altLang="en-US"/>
          </a:p>
        </p:txBody>
      </p:sp>
      <p:sp>
        <p:nvSpPr>
          <p:cNvPr id="26626" name="内容占位符 2"/>
          <p:cNvSpPr>
            <a:spLocks noGrp="1" noChangeArrowheads="1"/>
          </p:cNvSpPr>
          <p:nvPr>
            <p:ph idx="1"/>
          </p:nvPr>
        </p:nvSpPr>
        <p:spPr/>
        <p:txBody>
          <a:bodyPr/>
          <a:lstStyle/>
          <a:p>
            <a:pPr eaLnBrk="1" hangingPunct="1"/>
            <a:endParaRPr lang="zh-CN" altLang="en-US"/>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680" y="0"/>
            <a:ext cx="8881872" cy="697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58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5" descr="C:\Users\sal\Desktop\东巴文\DSCN88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146" y="101340"/>
            <a:ext cx="9112250"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标题 1"/>
          <p:cNvSpPr>
            <a:spLocks noGrp="1" noChangeArrowheads="1"/>
          </p:cNvSpPr>
          <p:nvPr>
            <p:ph type="title"/>
          </p:nvPr>
        </p:nvSpPr>
        <p:spPr>
          <a:xfrm>
            <a:off x="2495550" y="333376"/>
            <a:ext cx="7124700" cy="923925"/>
          </a:xfrm>
        </p:spPr>
        <p:txBody>
          <a:bodyPr/>
          <a:lstStyle/>
          <a:p>
            <a:pPr eaLnBrk="1" hangingPunct="1"/>
            <a:r>
              <a:rPr lang="zh-CN" altLang="en-US">
                <a:solidFill>
                  <a:srgbClr val="FF0000"/>
                </a:solidFill>
              </a:rPr>
              <a:t>纳西东巴文</a:t>
            </a:r>
          </a:p>
        </p:txBody>
      </p:sp>
    </p:spTree>
    <p:extLst>
      <p:ext uri="{BB962C8B-B14F-4D97-AF65-F5344CB8AC3E}">
        <p14:creationId xmlns:p14="http://schemas.microsoft.com/office/powerpoint/2010/main" val="1386324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descr="C:\Users\sal\Desktop\东巴文\DSCN88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234950"/>
            <a:ext cx="8832850" cy="66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标题 1"/>
          <p:cNvSpPr>
            <a:spLocks noGrp="1" noChangeArrowheads="1"/>
          </p:cNvSpPr>
          <p:nvPr>
            <p:ph type="title"/>
          </p:nvPr>
        </p:nvSpPr>
        <p:spPr/>
        <p:txBody>
          <a:bodyPr/>
          <a:lstStyle/>
          <a:p>
            <a:pPr eaLnBrk="1" hangingPunct="1"/>
            <a:r>
              <a:rPr lang="zh-CN" altLang="en-US">
                <a:solidFill>
                  <a:srgbClr val="FF0000"/>
                </a:solidFill>
              </a:rPr>
              <a:t>纳西东巴文</a:t>
            </a:r>
          </a:p>
        </p:txBody>
      </p:sp>
      <p:sp>
        <p:nvSpPr>
          <p:cNvPr id="28675" name="内容占位符 2"/>
          <p:cNvSpPr>
            <a:spLocks noGrp="1" noChangeArrowheads="1"/>
          </p:cNvSpPr>
          <p:nvPr>
            <p:ph idx="1"/>
          </p:nvPr>
        </p:nvSpPr>
        <p:spPr/>
        <p:txBody>
          <a:bodyPr/>
          <a:lstStyle/>
          <a:p>
            <a:pPr eaLnBrk="1" hangingPunct="1"/>
            <a:endParaRPr lang="zh-CN" altLang="en-US"/>
          </a:p>
        </p:txBody>
      </p:sp>
    </p:spTree>
    <p:extLst>
      <p:ext uri="{BB962C8B-B14F-4D97-AF65-F5344CB8AC3E}">
        <p14:creationId xmlns:p14="http://schemas.microsoft.com/office/powerpoint/2010/main" val="3029367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p:txBody>
          <a:bodyPr/>
          <a:lstStyle/>
          <a:p>
            <a:endParaRPr lang="zh-CN" altLang="en-US"/>
          </a:p>
        </p:txBody>
      </p:sp>
      <p:sp>
        <p:nvSpPr>
          <p:cNvPr id="29698" name="内容占位符 2"/>
          <p:cNvSpPr>
            <a:spLocks noGrp="1" noChangeArrowheads="1"/>
          </p:cNvSpPr>
          <p:nvPr>
            <p:ph idx="1"/>
          </p:nvPr>
        </p:nvSpPr>
        <p:spPr/>
        <p:txBody>
          <a:bodyPr/>
          <a:lstStyle/>
          <a:p>
            <a:endParaRPr lang="zh-CN" altLang="en-US"/>
          </a:p>
        </p:txBody>
      </p:sp>
      <p:pic>
        <p:nvPicPr>
          <p:cNvPr id="29699" name="Picture 2" descr="C:\Users\sal\Desktop\东巴文\DSCN88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88913"/>
            <a:ext cx="8713787"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19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92AD70-8250-9B08-973A-332D6496B3D1}"/>
              </a:ext>
            </a:extLst>
          </p:cNvPr>
          <p:cNvSpPr>
            <a:spLocks noGrp="1"/>
          </p:cNvSpPr>
          <p:nvPr>
            <p:ph idx="1"/>
          </p:nvPr>
        </p:nvSpPr>
        <p:spPr>
          <a:xfrm>
            <a:off x="311085" y="235670"/>
            <a:ext cx="11576115" cy="6306532"/>
          </a:xfrm>
        </p:spPr>
        <p:txBody>
          <a:bodyPr/>
          <a:lstStyle/>
          <a:p>
            <a:r>
              <a:rPr lang="zh-CN" altLang="en-US" dirty="0">
                <a:latin typeface="宋体" panose="02010600030101010101" pitchFamily="2" charset="-122"/>
                <a:ea typeface="宋体" panose="02010600030101010101" pitchFamily="2" charset="-122"/>
              </a:rPr>
              <a:t>图画文字的不成熟性</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）有时用一个不可拆分的图形表示两个或多个语言单位；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）个别虚词没有对应的图形；</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）句子中语言符号的次序与小图形的次序还没有完全一致。</a:t>
            </a:r>
          </a:p>
          <a:p>
            <a:r>
              <a:rPr lang="zh-CN" altLang="en-US" dirty="0">
                <a:latin typeface="宋体" panose="02010600030101010101" pitchFamily="2" charset="-122"/>
                <a:ea typeface="宋体" panose="02010600030101010101" pitchFamily="2" charset="-122"/>
              </a:rPr>
              <a:t>图画文字只能粗略地记录语句。</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一些成熟的文字体系，还保留着以上三点的一些痕迹。</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牝牡                          六七七六</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甲骨文</a:t>
            </a:r>
            <a:endParaRPr lang="en-US" altLang="zh-CN" sz="24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926CB08A-8A6D-0CB3-23A9-F3604B3FD9EE}"/>
              </a:ext>
            </a:extLst>
          </p:cNvPr>
          <p:cNvPicPr>
            <a:picLocks noChangeAspect="1"/>
          </p:cNvPicPr>
          <p:nvPr/>
        </p:nvPicPr>
        <p:blipFill>
          <a:blip r:embed="rId2"/>
          <a:stretch>
            <a:fillRect/>
          </a:stretch>
        </p:blipFill>
        <p:spPr>
          <a:xfrm>
            <a:off x="2063452" y="4218495"/>
            <a:ext cx="1390918" cy="1841770"/>
          </a:xfrm>
          <a:prstGeom prst="rect">
            <a:avLst/>
          </a:prstGeom>
        </p:spPr>
      </p:pic>
      <p:pic>
        <p:nvPicPr>
          <p:cNvPr id="7" name="图片 6">
            <a:extLst>
              <a:ext uri="{FF2B5EF4-FFF2-40B4-BE49-F238E27FC236}">
                <a16:creationId xmlns:a16="http://schemas.microsoft.com/office/drawing/2014/main" id="{74558BEC-7C64-8F8F-47C6-C8B88C7E32DA}"/>
              </a:ext>
            </a:extLst>
          </p:cNvPr>
          <p:cNvPicPr>
            <a:picLocks noChangeAspect="1"/>
          </p:cNvPicPr>
          <p:nvPr/>
        </p:nvPicPr>
        <p:blipFill>
          <a:blip r:embed="rId3"/>
          <a:stretch>
            <a:fillRect/>
          </a:stretch>
        </p:blipFill>
        <p:spPr>
          <a:xfrm>
            <a:off x="7118851" y="4218495"/>
            <a:ext cx="953037" cy="2178996"/>
          </a:xfrm>
          <a:prstGeom prst="rect">
            <a:avLst/>
          </a:prstGeom>
        </p:spPr>
      </p:pic>
    </p:spTree>
    <p:extLst>
      <p:ext uri="{BB962C8B-B14F-4D97-AF65-F5344CB8AC3E}">
        <p14:creationId xmlns:p14="http://schemas.microsoft.com/office/powerpoint/2010/main" val="34193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7D4F6-C23F-0259-16E2-18C2D62D2976}"/>
              </a:ext>
            </a:extLst>
          </p:cNvPr>
          <p:cNvSpPr>
            <a:spLocks noGrp="1"/>
          </p:cNvSpPr>
          <p:nvPr>
            <p:ph type="title"/>
          </p:nvPr>
        </p:nvSpPr>
        <p:spPr>
          <a:xfrm>
            <a:off x="233464" y="176666"/>
            <a:ext cx="10515600" cy="1325563"/>
          </a:xfrm>
        </p:spPr>
        <p:txBody>
          <a:bodyPr>
            <a:normAutofit/>
          </a:bodyPr>
          <a:lstStyle/>
          <a:p>
            <a:r>
              <a:rPr lang="zh-CN" altLang="en-US" sz="4000" dirty="0">
                <a:latin typeface="宋体" panose="02010600030101010101" pitchFamily="2" charset="-122"/>
                <a:ea typeface="宋体" panose="02010600030101010101" pitchFamily="2" charset="-122"/>
              </a:rPr>
              <a:t>一、文字和语言</a:t>
            </a:r>
          </a:p>
        </p:txBody>
      </p:sp>
      <p:sp>
        <p:nvSpPr>
          <p:cNvPr id="3" name="内容占位符 2">
            <a:extLst>
              <a:ext uri="{FF2B5EF4-FFF2-40B4-BE49-F238E27FC236}">
                <a16:creationId xmlns:a16="http://schemas.microsoft.com/office/drawing/2014/main" id="{E07495B0-000B-066E-5A55-BEEF6E449E44}"/>
              </a:ext>
            </a:extLst>
          </p:cNvPr>
          <p:cNvSpPr>
            <a:spLocks noGrp="1"/>
          </p:cNvSpPr>
          <p:nvPr>
            <p:ph idx="1"/>
          </p:nvPr>
        </p:nvSpPr>
        <p:spPr>
          <a:xfrm>
            <a:off x="0" y="1240971"/>
            <a:ext cx="12017829" cy="5539208"/>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（一）文字和语言的关系</a:t>
            </a:r>
            <a:endParaRPr lang="en-US" altLang="zh-CN" dirty="0">
              <a:latin typeface="宋体" panose="02010600030101010101" pitchFamily="2" charset="-122"/>
              <a:ea typeface="宋体" panose="02010600030101010101" pitchFamily="2" charset="-122"/>
            </a:endParaRPr>
          </a:p>
          <a:p>
            <a:pPr>
              <a:defRPr/>
            </a:pPr>
            <a:r>
              <a:rPr lang="zh-CN" altLang="en-US" dirty="0">
                <a:cs typeface="Trebuchet MS" panose="020B0603020202020204" pitchFamily="34" charset="0"/>
              </a:rPr>
              <a:t>语言第一性、文字第二性。世界上存在没有文字的语言，但绝没有无语言作为基础的文字。</a:t>
            </a:r>
          </a:p>
          <a:p>
            <a:pPr>
              <a:defRPr/>
            </a:pPr>
            <a:r>
              <a:rPr lang="zh-CN" altLang="en-US" dirty="0">
                <a:cs typeface="Trebuchet MS" panose="020B0603020202020204" pitchFamily="34" charset="0"/>
              </a:rPr>
              <a:t>语言已逝而文字犹存，如西夏文、玛雅文，它们仍是以古西夏语、古玛雅语为基础的。</a:t>
            </a:r>
            <a:r>
              <a:rPr lang="en-US" altLang="zh-CN" dirty="0">
                <a:cs typeface="Trebuchet MS" panose="020B0603020202020204" pitchFamily="34" charset="0"/>
              </a:rPr>
              <a:t>   </a:t>
            </a:r>
          </a:p>
          <a:p>
            <a:r>
              <a:rPr lang="zh-CN" altLang="en-US" dirty="0"/>
              <a:t>语言的产生比文字早。有语言是人和猿的根本区别之一。但是语言是通过声音来交际的，声音一发即逝，所以人们说话要受到时空限制。仅有语言的人类只能应付生存所必需的事情。</a:t>
            </a:r>
            <a:endParaRPr lang="en-US" altLang="zh-CN" dirty="0"/>
          </a:p>
          <a:p>
            <a:endParaRPr lang="en-US" altLang="zh-CN" sz="1200" dirty="0"/>
          </a:p>
          <a:p>
            <a:r>
              <a:rPr lang="zh-CN" altLang="en-US" dirty="0"/>
              <a:t>文字的发明克服了语言交际在时间和空间上的局限。文字通过书面语能够更好地记录人类的文化活动。使得语言除了说和听之外，增加了一种写和看的形式。</a:t>
            </a:r>
            <a:endParaRPr lang="en-US" altLang="zh-CN" dirty="0"/>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53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FFC3D-1176-D253-E61C-FFE1F8407A1E}"/>
              </a:ext>
            </a:extLst>
          </p:cNvPr>
          <p:cNvSpPr>
            <a:spLocks noGrp="1"/>
          </p:cNvSpPr>
          <p:nvPr>
            <p:ph type="title"/>
          </p:nvPr>
        </p:nvSpPr>
        <p:spPr>
          <a:xfrm>
            <a:off x="579860" y="218063"/>
            <a:ext cx="10515600" cy="1325562"/>
          </a:xfrm>
        </p:spPr>
        <p:txBody>
          <a:bodyPr>
            <a:normAutofit/>
          </a:bodyPr>
          <a:lstStyle/>
          <a:p>
            <a:r>
              <a:rPr lang="zh-CN" altLang="en-US" sz="4000" dirty="0">
                <a:latin typeface="宋体" panose="02010600030101010101" pitchFamily="2" charset="-122"/>
                <a:ea typeface="宋体" panose="02010600030101010101" pitchFamily="2" charset="-122"/>
              </a:rPr>
              <a:t>三、共时文字系统的特点及分布</a:t>
            </a:r>
          </a:p>
        </p:txBody>
      </p:sp>
      <p:sp>
        <p:nvSpPr>
          <p:cNvPr id="3" name="内容占位符 2">
            <a:extLst>
              <a:ext uri="{FF2B5EF4-FFF2-40B4-BE49-F238E27FC236}">
                <a16:creationId xmlns:a16="http://schemas.microsoft.com/office/drawing/2014/main" id="{DAA7E664-B5D5-8E00-3FE6-8F6E608ECCEC}"/>
              </a:ext>
            </a:extLst>
          </p:cNvPr>
          <p:cNvSpPr>
            <a:spLocks noGrp="1"/>
          </p:cNvSpPr>
          <p:nvPr>
            <p:ph idx="1"/>
          </p:nvPr>
        </p:nvSpPr>
        <p:spPr>
          <a:xfrm>
            <a:off x="188537" y="1690688"/>
            <a:ext cx="11670384" cy="5058904"/>
          </a:xfrm>
        </p:spPr>
        <p:txBody>
          <a:bodyPr>
            <a:noAutofit/>
          </a:bodyPr>
          <a:lstStyle/>
          <a:p>
            <a:pPr marL="0" indent="0">
              <a:buNone/>
            </a:pPr>
            <a:r>
              <a:rPr lang="zh-CN" altLang="en-US" dirty="0">
                <a:latin typeface="宋体" panose="02010600030101010101" pitchFamily="2" charset="-122"/>
                <a:ea typeface="宋体" panose="02010600030101010101" pitchFamily="2" charset="-122"/>
              </a:rPr>
              <a:t>（一）从文字的次小单位看文字的共性和分类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文字必然有一级单位与语言中的</a:t>
            </a:r>
            <a:r>
              <a:rPr lang="zh-CN" altLang="en-US" b="1" dirty="0">
                <a:solidFill>
                  <a:srgbClr val="FF0000"/>
                </a:solidFill>
                <a:latin typeface="宋体" panose="02010600030101010101" pitchFamily="2" charset="-122"/>
                <a:ea typeface="宋体" panose="02010600030101010101" pitchFamily="2" charset="-122"/>
              </a:rPr>
              <a:t>音义结合体</a:t>
            </a:r>
            <a:r>
              <a:rPr lang="zh-CN" altLang="en-US" dirty="0">
                <a:latin typeface="宋体" panose="02010600030101010101" pitchFamily="2" charset="-122"/>
                <a:ea typeface="宋体" panose="02010600030101010101" pitchFamily="2" charset="-122"/>
              </a:rPr>
              <a:t>相对应，其次序对应该音义结合体的次序。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这一级单位一定不是最小的文字单位，它在文字文本中的排列次序对应于语言符号的出现次序，由此文字才可以有效地通过语言的符号义表达信息。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与语音的最小单位（音位）一定比语法的最小单位（语素）的数量少一样，文字的最小单位一定要比语言音义结合体的数量要少，最小文字单位要组合起来才与语言中的音义结合体对应。</a:t>
            </a:r>
          </a:p>
        </p:txBody>
      </p:sp>
      <p:pic>
        <p:nvPicPr>
          <p:cNvPr id="5" name="图片 4">
            <a:extLst>
              <a:ext uri="{FF2B5EF4-FFF2-40B4-BE49-F238E27FC236}">
                <a16:creationId xmlns:a16="http://schemas.microsoft.com/office/drawing/2014/main" id="{E54B7DBC-207A-6534-57DA-E7E9DCB745A7}"/>
              </a:ext>
            </a:extLst>
          </p:cNvPr>
          <p:cNvPicPr>
            <a:picLocks noChangeAspect="1"/>
          </p:cNvPicPr>
          <p:nvPr/>
        </p:nvPicPr>
        <p:blipFill>
          <a:blip r:embed="rId2"/>
          <a:stretch>
            <a:fillRect/>
          </a:stretch>
        </p:blipFill>
        <p:spPr>
          <a:xfrm>
            <a:off x="2935365" y="2722123"/>
            <a:ext cx="8319752" cy="1413753"/>
          </a:xfrm>
          <a:prstGeom prst="rect">
            <a:avLst/>
          </a:prstGeom>
        </p:spPr>
      </p:pic>
    </p:spTree>
    <p:extLst>
      <p:ext uri="{BB962C8B-B14F-4D97-AF65-F5344CB8AC3E}">
        <p14:creationId xmlns:p14="http://schemas.microsoft.com/office/powerpoint/2010/main" val="171775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DDEC34C-9622-CBAB-30E8-92C5A0A6B7E3}"/>
              </a:ext>
            </a:extLst>
          </p:cNvPr>
          <p:cNvSpPr>
            <a:spLocks noGrp="1"/>
          </p:cNvSpPr>
          <p:nvPr>
            <p:ph idx="1"/>
          </p:nvPr>
        </p:nvSpPr>
        <p:spPr>
          <a:xfrm>
            <a:off x="320511" y="2696066"/>
            <a:ext cx="11585543" cy="3940404"/>
          </a:xfrm>
        </p:spPr>
        <p:txBody>
          <a:bodyPr/>
          <a:lstStyle/>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（二）从文字的最小单位看文字的不同类型</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英文的文字词可以拆分为“字母”</a:t>
            </a:r>
          </a:p>
          <a:p>
            <a:r>
              <a:rPr lang="zh-CN" altLang="en-US" dirty="0">
                <a:latin typeface="宋体" panose="02010600030101010101" pitchFamily="2" charset="-122"/>
                <a:ea typeface="宋体" panose="02010600030101010101" pitchFamily="2" charset="-122"/>
                <a:cs typeface="Times New Roman" panose="02020603050405020304" pitchFamily="18" charset="0"/>
              </a:rPr>
              <a:t>汉文的方块字可以拆分为“字元”</a:t>
            </a:r>
          </a:p>
          <a:p>
            <a:r>
              <a:rPr lang="zh-CN" altLang="en-US" dirty="0">
                <a:latin typeface="宋体" panose="02010600030101010101" pitchFamily="2" charset="-122"/>
                <a:ea typeface="宋体" panose="02010600030101010101" pitchFamily="2" charset="-122"/>
                <a:cs typeface="Times New Roman" panose="02020603050405020304" pitchFamily="18" charset="0"/>
              </a:rPr>
              <a:t>“字母”“字元”这类文字的最小单位统称“字符”（</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graph</a:t>
            </a:r>
            <a:r>
              <a:rPr lang="zh-CN" altLang="en-US" dirty="0">
                <a:latin typeface="宋体" panose="02010600030101010101" pitchFamily="2" charset="-122"/>
                <a:ea typeface="宋体" panose="02010600030101010101" pitchFamily="2" charset="-122"/>
                <a:cs typeface="Times New Roman" panose="02020603050405020304" pitchFamily="18" charset="0"/>
              </a:rPr>
              <a:t>）</a:t>
            </a:r>
          </a:p>
        </p:txBody>
      </p:sp>
      <p:pic>
        <p:nvPicPr>
          <p:cNvPr id="4" name="图片 3">
            <a:extLst>
              <a:ext uri="{FF2B5EF4-FFF2-40B4-BE49-F238E27FC236}">
                <a16:creationId xmlns:a16="http://schemas.microsoft.com/office/drawing/2014/main" id="{38AD0979-7D59-9109-BE3D-B2AE54A7B5D6}"/>
              </a:ext>
            </a:extLst>
          </p:cNvPr>
          <p:cNvPicPr>
            <a:picLocks noChangeAspect="1"/>
          </p:cNvPicPr>
          <p:nvPr/>
        </p:nvPicPr>
        <p:blipFill>
          <a:blip r:embed="rId2"/>
          <a:stretch>
            <a:fillRect/>
          </a:stretch>
        </p:blipFill>
        <p:spPr>
          <a:xfrm>
            <a:off x="985590" y="301658"/>
            <a:ext cx="9353550" cy="2324100"/>
          </a:xfrm>
          <a:prstGeom prst="rect">
            <a:avLst/>
          </a:prstGeom>
        </p:spPr>
      </p:pic>
      <p:pic>
        <p:nvPicPr>
          <p:cNvPr id="8" name="图片 7">
            <a:extLst>
              <a:ext uri="{FF2B5EF4-FFF2-40B4-BE49-F238E27FC236}">
                <a16:creationId xmlns:a16="http://schemas.microsoft.com/office/drawing/2014/main" id="{301AD165-B65A-25EB-72B5-D94808E0F53D}"/>
              </a:ext>
            </a:extLst>
          </p:cNvPr>
          <p:cNvPicPr>
            <a:picLocks noChangeAspect="1"/>
          </p:cNvPicPr>
          <p:nvPr/>
        </p:nvPicPr>
        <p:blipFill>
          <a:blip r:embed="rId3"/>
          <a:stretch>
            <a:fillRect/>
          </a:stretch>
        </p:blipFill>
        <p:spPr>
          <a:xfrm>
            <a:off x="1798859" y="4884104"/>
            <a:ext cx="8628845" cy="1407268"/>
          </a:xfrm>
          <a:prstGeom prst="rect">
            <a:avLst/>
          </a:prstGeom>
        </p:spPr>
      </p:pic>
    </p:spTree>
    <p:extLst>
      <p:ext uri="{BB962C8B-B14F-4D97-AF65-F5344CB8AC3E}">
        <p14:creationId xmlns:p14="http://schemas.microsoft.com/office/powerpoint/2010/main" val="38265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A63A65-1F43-26C0-EC47-B5B83FC6AF83}"/>
              </a:ext>
            </a:extLst>
          </p:cNvPr>
          <p:cNvSpPr>
            <a:spLocks noGrp="1"/>
          </p:cNvSpPr>
          <p:nvPr>
            <p:ph idx="1"/>
          </p:nvPr>
        </p:nvSpPr>
        <p:spPr>
          <a:xfrm>
            <a:off x="395926" y="348792"/>
            <a:ext cx="11368726" cy="6363093"/>
          </a:xfrm>
        </p:spPr>
        <p:txBody>
          <a:bodyPr/>
          <a:lstStyle/>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字符的功能分类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各种文字的字符从功能上看，大体可以分为音符、意符和定符（记号）等三类。</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）义符</a:t>
            </a:r>
          </a:p>
          <a:p>
            <a:r>
              <a:rPr lang="zh-CN" altLang="en-US" dirty="0">
                <a:latin typeface="宋体" panose="02010600030101010101" pitchFamily="2" charset="-122"/>
                <a:ea typeface="宋体" panose="02010600030101010101" pitchFamily="2" charset="-122"/>
              </a:rPr>
              <a:t>指的是同文字所代表的语言单位在意义上有联系的字符，即表意的字符。如汉字“雨”字，最初就是画的雨滴从天上落下的情形 （   ）。</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）声符</a:t>
            </a:r>
          </a:p>
          <a:p>
            <a:r>
              <a:rPr lang="zh-CN" altLang="en-US" dirty="0">
                <a:latin typeface="宋体" panose="02010600030101010101" pitchFamily="2" charset="-122"/>
                <a:ea typeface="宋体" panose="02010600030101010101" pitchFamily="2" charset="-122"/>
              </a:rPr>
              <a:t>指的是同文字所代表的语言单位在语音上有联系的字符，即表音的字符。由于语音没法用图形来表示，所以声符最初都是由义符转化来的。如古汉字“自”原意是“鼻子”，后去记录同音的虚词“自”，便成了声符。</a:t>
            </a:r>
          </a:p>
          <a:p>
            <a:r>
              <a:rPr lang="zh-CN" altLang="en-US" dirty="0">
                <a:latin typeface="宋体" panose="02010600030101010101" pitchFamily="2" charset="-122"/>
                <a:ea typeface="宋体" panose="02010600030101010101" pitchFamily="2" charset="-122"/>
              </a:rPr>
              <a:t>拼音文字最初也是源于表意字符。</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66068CE9-6E36-40F0-651F-1FA6711E8A89}"/>
              </a:ext>
            </a:extLst>
          </p:cNvPr>
          <p:cNvPicPr>
            <a:picLocks noChangeAspect="1"/>
          </p:cNvPicPr>
          <p:nvPr/>
        </p:nvPicPr>
        <p:blipFill>
          <a:blip r:embed="rId2"/>
          <a:stretch>
            <a:fillRect/>
          </a:stretch>
        </p:blipFill>
        <p:spPr>
          <a:xfrm>
            <a:off x="10528342" y="2687209"/>
            <a:ext cx="453884" cy="427699"/>
          </a:xfrm>
          <a:prstGeom prst="rect">
            <a:avLst/>
          </a:prstGeom>
        </p:spPr>
      </p:pic>
    </p:spTree>
    <p:extLst>
      <p:ext uri="{BB962C8B-B14F-4D97-AF65-F5344CB8AC3E}">
        <p14:creationId xmlns:p14="http://schemas.microsoft.com/office/powerpoint/2010/main" val="56303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093502-B725-A5A2-79E6-F70ACFEAF26E}"/>
              </a:ext>
            </a:extLst>
          </p:cNvPr>
          <p:cNvSpPr>
            <a:spLocks noGrp="1"/>
          </p:cNvSpPr>
          <p:nvPr>
            <p:ph idx="1"/>
          </p:nvPr>
        </p:nvSpPr>
        <p:spPr>
          <a:xfrm>
            <a:off x="235671" y="292230"/>
            <a:ext cx="11632676" cy="626882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）记号</a:t>
            </a:r>
          </a:p>
          <a:p>
            <a:r>
              <a:rPr lang="zh-CN" altLang="en-US" dirty="0">
                <a:latin typeface="宋体" panose="02010600030101010101" pitchFamily="2" charset="-122"/>
                <a:ea typeface="宋体" panose="02010600030101010101" pitchFamily="2" charset="-122"/>
              </a:rPr>
              <a:t>指的是同文字所代表的语言单位在语音上和意义上都没有联系的字符。</a:t>
            </a:r>
          </a:p>
          <a:p>
            <a:r>
              <a:rPr lang="zh-CN" altLang="en-US" dirty="0">
                <a:latin typeface="宋体" panose="02010600030101010101" pitchFamily="2" charset="-122"/>
                <a:ea typeface="宋体" panose="02010600030101010101" pitchFamily="2" charset="-122"/>
              </a:rPr>
              <a:t>记号往往来源于原始的契刻符号，如古汉字中的“ （五）”“ （七）”等等；后世对文字笔画的简化也会导致一些新的记号的出现，如现行汉字中常见的“戏、艰、鸡、邓”等中的“又”和“风、冈、赵、区”等中的“㐅”。</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记号在字符中所占的比例很少，所以一般就把字符分为声符和义符两大类。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西方文字学中，将记号与部首合称为“定符”。古埃及语中，定符总与声符一起出现，规定意义类别，但不表音。</a:t>
            </a: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E5FD8D99-0EF9-569D-0D47-A15945149EC5}"/>
              </a:ext>
            </a:extLst>
          </p:cNvPr>
          <p:cNvPicPr>
            <a:picLocks noChangeAspect="1"/>
          </p:cNvPicPr>
          <p:nvPr/>
        </p:nvPicPr>
        <p:blipFill>
          <a:blip r:embed="rId2"/>
          <a:stretch>
            <a:fillRect/>
          </a:stretch>
        </p:blipFill>
        <p:spPr>
          <a:xfrm>
            <a:off x="8376847" y="1336289"/>
            <a:ext cx="359695" cy="359695"/>
          </a:xfrm>
          <a:prstGeom prst="rect">
            <a:avLst/>
          </a:prstGeom>
        </p:spPr>
      </p:pic>
      <p:pic>
        <p:nvPicPr>
          <p:cNvPr id="5" name="图片 4">
            <a:extLst>
              <a:ext uri="{FF2B5EF4-FFF2-40B4-BE49-F238E27FC236}">
                <a16:creationId xmlns:a16="http://schemas.microsoft.com/office/drawing/2014/main" id="{A6C56DE2-4941-91B3-CD6A-E10F55CB8FB0}"/>
              </a:ext>
            </a:extLst>
          </p:cNvPr>
          <p:cNvPicPr>
            <a:picLocks noChangeAspect="1"/>
          </p:cNvPicPr>
          <p:nvPr/>
        </p:nvPicPr>
        <p:blipFill>
          <a:blip r:embed="rId3"/>
          <a:stretch>
            <a:fillRect/>
          </a:stretch>
        </p:blipFill>
        <p:spPr>
          <a:xfrm>
            <a:off x="10328196" y="1299710"/>
            <a:ext cx="359695" cy="432854"/>
          </a:xfrm>
          <a:prstGeom prst="rect">
            <a:avLst/>
          </a:prstGeom>
        </p:spPr>
      </p:pic>
    </p:spTree>
    <p:extLst>
      <p:ext uri="{BB962C8B-B14F-4D97-AF65-F5344CB8AC3E}">
        <p14:creationId xmlns:p14="http://schemas.microsoft.com/office/powerpoint/2010/main" val="29674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48AB3E-756D-92D6-D502-990288624203}"/>
              </a:ext>
            </a:extLst>
          </p:cNvPr>
          <p:cNvSpPr>
            <a:spLocks noGrp="1"/>
          </p:cNvSpPr>
          <p:nvPr>
            <p:ph idx="1"/>
          </p:nvPr>
        </p:nvSpPr>
        <p:spPr>
          <a:xfrm>
            <a:off x="254524" y="131975"/>
            <a:ext cx="11783505" cy="6617617"/>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 字符与所记录的语言的关系分类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可以把文字分为表音文字和意音文字。</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）表音文字</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拼音文字</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字母文字</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Phonogram</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：最小文字单位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字符只表示语言符号的音，不表示语言符号的意义的文字。可分为如下类：</a:t>
            </a:r>
          </a:p>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）音位文字</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Alphabet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：字符可以表示元音和辅音，记录语言中所有音位的文字。</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希腊字母、拉丁字母、西里尔字母</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lisa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λισα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lisa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лиса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2</a:t>
            </a:r>
            <a:r>
              <a:rPr lang="zh-CN" altLang="en-US" dirty="0">
                <a:latin typeface="宋体" panose="02010600030101010101" pitchFamily="2" charset="-122"/>
                <a:ea typeface="宋体" panose="02010600030101010101" pitchFamily="2" charset="-122"/>
                <a:cs typeface="Times New Roman" panose="02020603050405020304" pitchFamily="18" charset="0"/>
              </a:rPr>
              <a:t>）辅音文字</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Abjad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：字符只表示语言中的辅音，元音没有专门字符表示的文字。</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阿拉伯字母、希伯来字母</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写  </a:t>
            </a:r>
            <a:r>
              <a:rPr lang="ar-AE" altLang="zh-CN" sz="2400" dirty="0">
                <a:latin typeface="Times New Roman" panose="02020603050405020304" pitchFamily="18" charset="0"/>
                <a:ea typeface="楷体" panose="02010609060101010101" pitchFamily="49" charset="-122"/>
                <a:cs typeface="Times New Roman" panose="02020603050405020304" pitchFamily="18" charset="0"/>
              </a:rPr>
              <a:t>كتب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he-IL" altLang="zh-CN" sz="2400" dirty="0">
                <a:latin typeface="Times New Roman" panose="02020603050405020304" pitchFamily="18" charset="0"/>
                <a:ea typeface="楷体" panose="02010609060101010101" pitchFamily="49" charset="-122"/>
                <a:cs typeface="Times New Roman" panose="02020603050405020304" pitchFamily="18" charset="0"/>
              </a:rPr>
              <a:t>כתב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现代的辅音文字有元音附标，但一般不用。</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阿拉伯字母的元音附标一般只在</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古兰经</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和小学低年级课本中使用。</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ar-AE" altLang="zh-CN" sz="2400" dirty="0">
                <a:latin typeface="Times New Roman" panose="02020603050405020304" pitchFamily="18" charset="0"/>
                <a:ea typeface="楷体" panose="02010609060101010101" pitchFamily="49" charset="-122"/>
                <a:cs typeface="Times New Roman" panose="02020603050405020304" pitchFamily="18" charset="0"/>
              </a:rPr>
              <a:t>كَتَبَ‎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kataba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（曾写），</a:t>
            </a:r>
            <a:r>
              <a:rPr lang="ar-AE" altLang="zh-CN"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يَ</a:t>
            </a:r>
            <a:r>
              <a:rPr lang="ar-AE" altLang="zh-CN" sz="2400" dirty="0">
                <a:latin typeface="Times New Roman" panose="02020603050405020304" pitchFamily="18" charset="0"/>
                <a:ea typeface="楷体" panose="02010609060101010101" pitchFamily="49" charset="-122"/>
                <a:cs typeface="Times New Roman" panose="02020603050405020304" pitchFamily="18" charset="0"/>
              </a:rPr>
              <a:t>كْتُبُ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jaktubu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ar-AE" altLang="zh-CN" sz="2400" dirty="0">
                <a:latin typeface="Times New Roman" panose="02020603050405020304" pitchFamily="18" charset="0"/>
                <a:ea typeface="楷体" panose="02010609060101010101" pitchFamily="49" charset="-122"/>
                <a:cs typeface="Times New Roman" panose="02020603050405020304" pitchFamily="18" charset="0"/>
              </a:rPr>
              <a:t>كِتَاب‎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kitaːb</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（书）</a:t>
            </a:r>
          </a:p>
        </p:txBody>
      </p:sp>
    </p:spTree>
    <p:extLst>
      <p:ext uri="{BB962C8B-B14F-4D97-AF65-F5344CB8AC3E}">
        <p14:creationId xmlns:p14="http://schemas.microsoft.com/office/powerpoint/2010/main" val="122550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E1E14A-88FD-F354-5E63-2027A7CA9916}"/>
              </a:ext>
            </a:extLst>
          </p:cNvPr>
          <p:cNvSpPr>
            <a:spLocks noGrp="1"/>
          </p:cNvSpPr>
          <p:nvPr>
            <p:ph idx="1"/>
          </p:nvPr>
        </p:nvSpPr>
        <p:spPr>
          <a:xfrm>
            <a:off x="254524" y="622169"/>
            <a:ext cx="11689237" cy="6070861"/>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）元音附标文字（</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Abugida</a:t>
            </a:r>
            <a:r>
              <a:rPr lang="zh-CN" altLang="en-US" dirty="0">
                <a:solidFill>
                  <a:prstClr val="black"/>
                </a:solidFill>
                <a:latin typeface="宋体" panose="02010600030101010101" pitchFamily="2" charset="-122"/>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：字符主干只表示语言中的辅音，元音以附标形式在辅音周围出现（必须使用）的文字。</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藏文字母、梵文字母、泰文字母</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p>
          <a:p>
            <a:pPr marL="0" lvl="0" indent="0">
              <a:buNone/>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扎西德勒：</a:t>
            </a:r>
            <a:r>
              <a:rPr kumimoji="0" lang="bo-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བཀྲ་ཤིས་བདེ་ལེགས་</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bkra</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shis</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bde</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legs</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；谢谢：</a:t>
            </a:r>
            <a:r>
              <a:rPr lang="th-TH"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ขอบคุณ</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kʰop</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kʰun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a:p>
            <a:pPr marL="0" lvl="0" indent="0">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观音菩萨：</a:t>
            </a:r>
            <a:r>
              <a:rPr kumimoji="0" lang="hi-IN"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Mangal" panose="02040503050203030202" pitchFamily="18" charset="0"/>
              </a:rPr>
              <a:t>अवलोकितेश्वर</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Avalokiteśvara</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）音节文字</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Syllabary</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：字符表示整个语言的音节的文字。</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日文假名、彝文字母、契丹小字</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endParaRPr lang="en-US" altLang="zh-CN" sz="2400" dirty="0">
              <a:solidFill>
                <a:prstClr val="black"/>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我爱你：</a:t>
            </a:r>
            <a:r>
              <a:rPr kumimoji="0" lang="ja-JP"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あいしてる</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shi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te</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ru</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）意音文字</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Logogram</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）：部分字符为义符、部分字符为声符的文字。</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汉字、圣书体、丁头字</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p>
        </p:txBody>
      </p:sp>
    </p:spTree>
    <p:extLst>
      <p:ext uri="{BB962C8B-B14F-4D97-AF65-F5344CB8AC3E}">
        <p14:creationId xmlns:p14="http://schemas.microsoft.com/office/powerpoint/2010/main" val="105093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古埃及象形文字 </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562045"/>
            <a:ext cx="8565622" cy="3389670"/>
          </a:xfrm>
          <a:prstGeom prst="rect">
            <a:avLst/>
          </a:prstGeom>
        </p:spPr>
      </p:pic>
      <p:pic>
        <p:nvPicPr>
          <p:cNvPr id="5" name="图片 4"/>
          <p:cNvPicPr>
            <a:picLocks noChangeAspect="1"/>
          </p:cNvPicPr>
          <p:nvPr/>
        </p:nvPicPr>
        <p:blipFill>
          <a:blip r:embed="rId3"/>
          <a:stretch>
            <a:fillRect/>
          </a:stretch>
        </p:blipFill>
        <p:spPr>
          <a:xfrm>
            <a:off x="8839942" y="1562045"/>
            <a:ext cx="2895600" cy="3238500"/>
          </a:xfrm>
          <a:prstGeom prst="rect">
            <a:avLst/>
          </a:prstGeom>
        </p:spPr>
      </p:pic>
    </p:spTree>
    <p:extLst>
      <p:ext uri="{BB962C8B-B14F-4D97-AF65-F5344CB8AC3E}">
        <p14:creationId xmlns:p14="http://schemas.microsoft.com/office/powerpoint/2010/main" val="3919471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E9E07B-D4C5-C09B-678F-B18CF4993973}"/>
              </a:ext>
            </a:extLst>
          </p:cNvPr>
          <p:cNvSpPr>
            <a:spLocks noGrp="1"/>
          </p:cNvSpPr>
          <p:nvPr>
            <p:ph idx="1"/>
          </p:nvPr>
        </p:nvSpPr>
        <p:spPr>
          <a:xfrm>
            <a:off x="433633" y="358218"/>
            <a:ext cx="11312165" cy="611799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）表意文字：全部字符均为义符的文字。表意文字只是理论上的分类，</a:t>
            </a:r>
            <a:r>
              <a:rPr lang="zh-CN" altLang="en-US" dirty="0">
                <a:solidFill>
                  <a:srgbClr val="FF0000"/>
                </a:solidFill>
                <a:latin typeface="宋体" panose="02010600030101010101" pitchFamily="2" charset="-122"/>
                <a:ea typeface="宋体" panose="02010600030101010101" pitchFamily="2" charset="-122"/>
              </a:rPr>
              <a:t>事实上不存在这类文字</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）语言中的抽象概念无法用象形的义符表示；</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）这些抽象概念也无法全部用与实物没有象形关系的定符表示。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任何一种成系统的文字，可以没有义符，但不可能没有标音的声符。</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字符按一定的规则在二维平面中排列组成上一级的符号。</a:t>
            </a:r>
          </a:p>
        </p:txBody>
      </p:sp>
    </p:spTree>
    <p:extLst>
      <p:ext uri="{BB962C8B-B14F-4D97-AF65-F5344CB8AC3E}">
        <p14:creationId xmlns:p14="http://schemas.microsoft.com/office/powerpoint/2010/main" val="13858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FBE32-3A09-54EC-40D9-19CEA59E7BA1}"/>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四、文字的发展</a:t>
            </a:r>
          </a:p>
        </p:txBody>
      </p:sp>
      <p:sp>
        <p:nvSpPr>
          <p:cNvPr id="3" name="内容占位符 2">
            <a:extLst>
              <a:ext uri="{FF2B5EF4-FFF2-40B4-BE49-F238E27FC236}">
                <a16:creationId xmlns:a16="http://schemas.microsoft.com/office/drawing/2014/main" id="{FEE26CC8-749F-21B7-25E1-6160A45AD2F6}"/>
              </a:ext>
            </a:extLst>
          </p:cNvPr>
          <p:cNvSpPr>
            <a:spLocks noGrp="1"/>
          </p:cNvSpPr>
          <p:nvPr>
            <p:ph idx="1"/>
          </p:nvPr>
        </p:nvSpPr>
        <p:spPr>
          <a:xfrm>
            <a:off x="329938" y="1583704"/>
            <a:ext cx="11604396" cy="4977352"/>
          </a:xfrm>
        </p:spPr>
        <p:txBody>
          <a:bodyPr>
            <a:normAutofit/>
          </a:bodyPr>
          <a:lstStyle/>
          <a:p>
            <a:r>
              <a:rPr lang="zh-CN" altLang="en-US" dirty="0">
                <a:latin typeface="宋体" panose="02010600030101010101" pitchFamily="2" charset="-122"/>
                <a:ea typeface="宋体" panose="02010600030101010101" pitchFamily="2" charset="-122"/>
              </a:rPr>
              <a:t>文字的创造方式：</a:t>
            </a: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自源文字：在某种语言的基础上自发产生并逐步完善的文字。</a:t>
            </a: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他源文字：部分或全部、借用或参考其他民族文字的字形，再根据本民族语言的特点做或多或少的改动，来记录本民族语言而形成的文字。</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a:t>
            </a:r>
          </a:p>
          <a:p>
            <a:pPr marL="0" indent="0">
              <a:buNone/>
            </a:pPr>
            <a:r>
              <a:rPr lang="zh-CN" altLang="en-US" dirty="0">
                <a:latin typeface="宋体" panose="02010600030101010101" pitchFamily="2" charset="-122"/>
                <a:ea typeface="宋体" panose="02010600030101010101" pitchFamily="2" charset="-122"/>
              </a:rPr>
              <a:t>（一）早期自源文字及其发展</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世界上有悠久历史和丰富文献的自源文字有四种</a:t>
            </a:r>
            <a:r>
              <a:rPr lang="en-US" altLang="zh-CN"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中东两河流域的苏美尔古文字、埃及地区的埃及古文字、中国中原地区的甲骨文、美洲的玛雅文字。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这些早期的自源文字都是不完善的意音文字，字形的象形程度都很高。</a:t>
            </a:r>
          </a:p>
        </p:txBody>
      </p:sp>
    </p:spTree>
    <p:extLst>
      <p:ext uri="{BB962C8B-B14F-4D97-AF65-F5344CB8AC3E}">
        <p14:creationId xmlns:p14="http://schemas.microsoft.com/office/powerpoint/2010/main" val="11625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731A1D-746B-EA9B-9EA7-450B26DBBDC9}"/>
              </a:ext>
            </a:extLst>
          </p:cNvPr>
          <p:cNvSpPr>
            <a:spLocks noGrp="1"/>
          </p:cNvSpPr>
          <p:nvPr>
            <p:ph idx="1"/>
          </p:nvPr>
        </p:nvSpPr>
        <p:spPr>
          <a:xfrm>
            <a:off x="292232" y="197963"/>
            <a:ext cx="7126664" cy="6504495"/>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四类自源文字介绍</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）苏美尔古文字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苏美尔人居住在亚洲西部的两河流域（今伊拉克境内），早在公元前</a:t>
            </a:r>
            <a:r>
              <a:rPr lang="en-US" altLang="zh-CN" dirty="0">
                <a:latin typeface="宋体" panose="02010600030101010101" pitchFamily="2" charset="-122"/>
                <a:ea typeface="宋体" panose="02010600030101010101" pitchFamily="2" charset="-122"/>
              </a:rPr>
              <a:t>4000</a:t>
            </a:r>
            <a:r>
              <a:rPr lang="zh-CN" altLang="en-US" dirty="0">
                <a:latin typeface="宋体" panose="02010600030101010101" pitchFamily="2" charset="-122"/>
                <a:ea typeface="宋体" panose="02010600030101010101" pitchFamily="2" charset="-122"/>
              </a:rPr>
              <a:t>多年前，他们就发明了一种文字，用象形的图形记录表实物的词语，用假借的“形声字”记录多音节的人名的读音，用刻画表示数字，这种文字就是高度象形的古苏美尔文字。这也是现在已知最早的文字。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在使用文字的过程中苏美尔人发现用芦管在泥版上压印文字比较方便，于是就采用了这种方法来写字，由于压印出来的字的笔道像一个个“楔子”，所以后人就管这种文字叫“楔形文字”（</a:t>
            </a:r>
            <a:r>
              <a:rPr lang="en-US" altLang="zh-CN" dirty="0">
                <a:latin typeface="Times New Roman" panose="02020603050405020304" pitchFamily="18" charset="0"/>
                <a:ea typeface="宋体" panose="02010600030101010101" pitchFamily="2" charset="-122"/>
                <a:cs typeface="Times New Roman" panose="02020603050405020304" pitchFamily="18" charset="0"/>
              </a:rPr>
              <a:t>Cuneiform</a:t>
            </a:r>
            <a:r>
              <a:rPr lang="zh-CN" altLang="en-US" dirty="0">
                <a:latin typeface="宋体" panose="02010600030101010101" pitchFamily="2" charset="-122"/>
                <a:ea typeface="宋体" panose="02010600030101010101" pitchFamily="2" charset="-122"/>
              </a:rPr>
              <a:t>），也叫“丁头字”。</a:t>
            </a:r>
          </a:p>
        </p:txBody>
      </p:sp>
      <p:pic>
        <p:nvPicPr>
          <p:cNvPr id="2" name="图片 1">
            <a:extLst>
              <a:ext uri="{FF2B5EF4-FFF2-40B4-BE49-F238E27FC236}">
                <a16:creationId xmlns:a16="http://schemas.microsoft.com/office/drawing/2014/main" id="{0771AA28-4EE9-C1F7-4E5E-96062393ABAB}"/>
              </a:ext>
            </a:extLst>
          </p:cNvPr>
          <p:cNvPicPr>
            <a:picLocks noChangeAspect="1"/>
          </p:cNvPicPr>
          <p:nvPr/>
        </p:nvPicPr>
        <p:blipFill>
          <a:blip r:embed="rId2"/>
          <a:stretch>
            <a:fillRect/>
          </a:stretch>
        </p:blipFill>
        <p:spPr>
          <a:xfrm>
            <a:off x="7731550" y="252167"/>
            <a:ext cx="4235777" cy="6353666"/>
          </a:xfrm>
          <a:prstGeom prst="rect">
            <a:avLst/>
          </a:prstGeom>
        </p:spPr>
      </p:pic>
    </p:spTree>
    <p:extLst>
      <p:ext uri="{BB962C8B-B14F-4D97-AF65-F5344CB8AC3E}">
        <p14:creationId xmlns:p14="http://schemas.microsoft.com/office/powerpoint/2010/main" val="18086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833CEBE-1AC7-5D57-76C0-058B594960B0}"/>
              </a:ext>
            </a:extLst>
          </p:cNvPr>
          <p:cNvSpPr>
            <a:spLocks noGrp="1"/>
          </p:cNvSpPr>
          <p:nvPr>
            <p:ph idx="1"/>
          </p:nvPr>
        </p:nvSpPr>
        <p:spPr>
          <a:xfrm>
            <a:off x="304800" y="391886"/>
            <a:ext cx="11342913" cy="6313713"/>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文字的功用：</a:t>
            </a:r>
            <a:endParaRPr kumimoji="0" lang="en-US"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514350" indent="-514350">
              <a:buClr>
                <a:srgbClr val="C6E7FC"/>
              </a:buClr>
              <a:buFont typeface="Wingdings 2" panose="05020102010507070707" pitchFamily="18" charset="2"/>
              <a:buAutoNum type="arabicPeriod"/>
              <a:defRPr/>
            </a:pPr>
            <a:r>
              <a:rPr lang="zh-CN" altLang="en-US" dirty="0"/>
              <a:t>文字的发明克服了语言传达信息在时间和空间上的局限，使一发即逝的语言可以“传于异地，留于异时”。</a:t>
            </a:r>
            <a:endParaRPr lang="en-US" altLang="zh-CN" dirty="0"/>
          </a:p>
          <a:p>
            <a:pPr marL="514350" indent="-514350">
              <a:buClr>
                <a:srgbClr val="C6E7FC"/>
              </a:buClr>
              <a:buFont typeface="Wingdings 2" panose="05020102010507070707" pitchFamily="18" charset="2"/>
              <a:buAutoNum type="arabicPeriod"/>
              <a:defRPr/>
            </a:pPr>
            <a:endParaRPr lang="en-US" altLang="zh-CN" dirty="0"/>
          </a:p>
          <a:p>
            <a:pPr marL="514350" indent="-514350">
              <a:buClr>
                <a:srgbClr val="C6E7FC"/>
              </a:buClr>
              <a:buFont typeface="Wingdings 2" panose="05020102010507070707" pitchFamily="18" charset="2"/>
              <a:buAutoNum type="arabicPeriod"/>
              <a:defRPr/>
            </a:pPr>
            <a:r>
              <a:rPr lang="zh-CN" altLang="en-US" dirty="0"/>
              <a:t>文字使人类文化得以积累。比如历史的流传和创新知识的积累。</a:t>
            </a:r>
            <a:endParaRPr lang="en-US" altLang="zh-CN" dirty="0"/>
          </a:p>
          <a:p>
            <a:pPr marL="514350" indent="-514350">
              <a:buClr>
                <a:srgbClr val="C6E7FC"/>
              </a:buClr>
              <a:buFont typeface="Wingdings 2" panose="05020102010507070707" pitchFamily="18" charset="2"/>
              <a:buAutoNum type="arabicPeriod"/>
              <a:defRPr/>
            </a:pPr>
            <a:endParaRPr lang="en-US" altLang="zh-CN" dirty="0"/>
          </a:p>
          <a:p>
            <a:pPr marL="514350" indent="-514350">
              <a:buClr>
                <a:srgbClr val="C6E7FC"/>
              </a:buClr>
              <a:buFont typeface="Wingdings 2" panose="05020102010507070707" pitchFamily="18" charset="2"/>
              <a:buAutoNum type="arabicPeriod"/>
              <a:defRPr/>
            </a:pPr>
            <a:r>
              <a:rPr lang="zh-CN" altLang="en-US" dirty="0"/>
              <a:t>文字能促进思维的发展。有了文字，人类不仅可以通过语言来思维，而且可以通过文字思维。文字使思维有了在二维空间中分布的形体表象，并且可以在时空中留住，反复多次地琢磨。</a:t>
            </a:r>
          </a:p>
          <a:p>
            <a:pPr>
              <a:defRPr/>
            </a:pPr>
            <a:endParaRPr lang="zh-CN" altLang="en-US" sz="1800" dirty="0"/>
          </a:p>
          <a:p>
            <a:endParaRPr lang="zh-CN" altLang="en-US" dirty="0"/>
          </a:p>
        </p:txBody>
      </p:sp>
    </p:spTree>
    <p:extLst>
      <p:ext uri="{BB962C8B-B14F-4D97-AF65-F5344CB8AC3E}">
        <p14:creationId xmlns:p14="http://schemas.microsoft.com/office/powerpoint/2010/main" val="28713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4BD68F-351F-FFDB-9464-D139DDE7896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F998D0D-1ADE-BE29-E136-0FF79D632F85}"/>
              </a:ext>
            </a:extLst>
          </p:cNvPr>
          <p:cNvPicPr>
            <a:picLocks noChangeAspect="1"/>
          </p:cNvPicPr>
          <p:nvPr/>
        </p:nvPicPr>
        <p:blipFill>
          <a:blip r:embed="rId2"/>
          <a:stretch>
            <a:fillRect/>
          </a:stretch>
        </p:blipFill>
        <p:spPr>
          <a:xfrm>
            <a:off x="461605" y="0"/>
            <a:ext cx="11268790" cy="6858000"/>
          </a:xfrm>
          <a:prstGeom prst="rect">
            <a:avLst/>
          </a:prstGeom>
        </p:spPr>
      </p:pic>
    </p:spTree>
    <p:extLst>
      <p:ext uri="{BB962C8B-B14F-4D97-AF65-F5344CB8AC3E}">
        <p14:creationId xmlns:p14="http://schemas.microsoft.com/office/powerpoint/2010/main" val="13891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53340D-7266-7AFE-504C-1719776FF7E9}"/>
              </a:ext>
            </a:extLst>
          </p:cNvPr>
          <p:cNvSpPr>
            <a:spLocks noGrp="1"/>
          </p:cNvSpPr>
          <p:nvPr>
            <p:ph idx="1"/>
          </p:nvPr>
        </p:nvSpPr>
        <p:spPr>
          <a:xfrm>
            <a:off x="537327" y="933254"/>
            <a:ext cx="11217897" cy="466626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随着外族的入侵和本身的扩散传播，楔形文字曾先后被阿卡德人、巴比伦人、亚述人等使用，公元</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世纪以后失传。</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直到</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19</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世纪才被重新释读。英国军官罗林森（</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Sir Henry </a:t>
            </a: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Creswicke</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Rawlinson</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）贡献最大。</a:t>
            </a:r>
          </a:p>
          <a:p>
            <a:r>
              <a:rPr lang="zh-CN" altLang="en-US" dirty="0">
                <a:latin typeface="宋体" panose="02010600030101010101" pitchFamily="2" charset="-122"/>
                <a:ea typeface="宋体" panose="02010600030101010101" pitchFamily="2" charset="-122"/>
              </a:rPr>
              <a:t>苏美尔古文字在本民族使用阶段始终停留在不完善</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意音文字阶段。</a:t>
            </a:r>
          </a:p>
        </p:txBody>
      </p:sp>
      <p:pic>
        <p:nvPicPr>
          <p:cNvPr id="4" name="图片 3">
            <a:extLst>
              <a:ext uri="{FF2B5EF4-FFF2-40B4-BE49-F238E27FC236}">
                <a16:creationId xmlns:a16="http://schemas.microsoft.com/office/drawing/2014/main" id="{0F09DC50-E669-7BE8-3670-B9D0996C54F9}"/>
              </a:ext>
            </a:extLst>
          </p:cNvPr>
          <p:cNvPicPr>
            <a:picLocks noChangeAspect="1"/>
          </p:cNvPicPr>
          <p:nvPr/>
        </p:nvPicPr>
        <p:blipFill>
          <a:blip r:embed="rId2"/>
          <a:stretch>
            <a:fillRect/>
          </a:stretch>
        </p:blipFill>
        <p:spPr>
          <a:xfrm>
            <a:off x="8968668" y="2569589"/>
            <a:ext cx="2686005" cy="3872845"/>
          </a:xfrm>
          <a:prstGeom prst="rect">
            <a:avLst/>
          </a:prstGeom>
        </p:spPr>
      </p:pic>
    </p:spTree>
    <p:extLst>
      <p:ext uri="{BB962C8B-B14F-4D97-AF65-F5344CB8AC3E}">
        <p14:creationId xmlns:p14="http://schemas.microsoft.com/office/powerpoint/2010/main" val="4251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576878-124E-A8B9-43BD-E887143FAD62}"/>
              </a:ext>
            </a:extLst>
          </p:cNvPr>
          <p:cNvSpPr>
            <a:spLocks noGrp="1"/>
          </p:cNvSpPr>
          <p:nvPr>
            <p:ph idx="1"/>
          </p:nvPr>
        </p:nvSpPr>
        <p:spPr>
          <a:xfrm>
            <a:off x="367645" y="329938"/>
            <a:ext cx="11500701" cy="6240544"/>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）古代埃及文字</a:t>
            </a:r>
          </a:p>
          <a:p>
            <a:r>
              <a:rPr lang="zh-CN" altLang="en-US" dirty="0">
                <a:latin typeface="宋体" panose="02010600030101010101" pitchFamily="2" charset="-122"/>
                <a:ea typeface="宋体" panose="02010600030101010101" pitchFamily="2" charset="-122"/>
              </a:rPr>
              <a:t>早在公元前</a:t>
            </a:r>
            <a:r>
              <a:rPr lang="en-US" altLang="zh-CN" dirty="0">
                <a:latin typeface="宋体" panose="02010600030101010101" pitchFamily="2" charset="-122"/>
                <a:ea typeface="宋体" panose="02010600030101010101" pitchFamily="2" charset="-122"/>
              </a:rPr>
              <a:t>3000</a:t>
            </a:r>
            <a:r>
              <a:rPr lang="zh-CN" altLang="en-US" dirty="0">
                <a:latin typeface="宋体" panose="02010600030101010101" pitchFamily="2" charset="-122"/>
                <a:ea typeface="宋体" panose="02010600030101010101" pitchFamily="2" charset="-122"/>
              </a:rPr>
              <a:t>多年前，古埃及人已经有了自己的文字，而且已经由于使用场合的不同分化出不同的字体。</a:t>
            </a:r>
          </a:p>
          <a:p>
            <a:r>
              <a:rPr lang="zh-CN" altLang="en-US" dirty="0">
                <a:latin typeface="宋体" panose="02010600030101010101" pitchFamily="2" charset="-122"/>
                <a:ea typeface="宋体" panose="02010600030101010101" pitchFamily="2" charset="-122"/>
              </a:rPr>
              <a:t>一种是碑铭体（</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Hieroglyphika</a:t>
            </a:r>
            <a:r>
              <a:rPr lang="zh-CN" altLang="en-US" dirty="0">
                <a:latin typeface="宋体" panose="02010600030101010101" pitchFamily="2" charset="-122"/>
                <a:ea typeface="宋体" panose="02010600030101010101" pitchFamily="2" charset="-122"/>
              </a:rPr>
              <a:t>），也叫圣书字，专用于特别庄重的场合，相当于今天所说的“正体”。这是一种象形程度很高的文字符号，也是一种很成熟的文字了。该字体于公元</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世纪后失传。</a:t>
            </a:r>
          </a:p>
          <a:p>
            <a:r>
              <a:rPr lang="zh-CN" altLang="en-US" dirty="0">
                <a:latin typeface="宋体" panose="02010600030101010101" pitchFamily="2" charset="-122"/>
                <a:ea typeface="宋体" panose="02010600030101010101" pitchFamily="2" charset="-122"/>
              </a:rPr>
              <a:t>一种是僧侣体（</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Hieratika</a:t>
            </a:r>
            <a:r>
              <a:rPr lang="zh-CN" altLang="en-US" dirty="0">
                <a:latin typeface="宋体" panose="02010600030101010101" pitchFamily="2" charset="-122"/>
                <a:ea typeface="宋体" panose="02010600030101010101" pitchFamily="2" charset="-122"/>
              </a:rPr>
              <a:t>），也叫僧书字，是僧侣阶层平时使用的文字，相当于今天所说的“草体”。该字体于公元</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世纪后失传。</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一种是人民体（</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Demotika</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，也叫民书字，是公元前</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世纪出现的由僧侣体简化而成的字体，是老百姓使用的文字，相当于今天所说的“俗体”。该字体于公元</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世纪后失传。</a:t>
            </a:r>
          </a:p>
          <a:p>
            <a:r>
              <a:rPr lang="zh-CN" altLang="en-US" dirty="0">
                <a:latin typeface="宋体" panose="02010600030101010101" pitchFamily="2" charset="-122"/>
                <a:ea typeface="宋体" panose="02010600030101010101" pitchFamily="2" charset="-122"/>
              </a:rPr>
              <a:t>以上三种字体合称“圣书字”（</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Hieroglyphs</a:t>
            </a:r>
            <a:r>
              <a:rPr lang="zh-CN" altLang="en-US" dirty="0">
                <a:latin typeface="宋体" panose="02010600030101010101" pitchFamily="2" charset="-122"/>
                <a:ea typeface="宋体" panose="02010600030101010101" pitchFamily="2" charset="-122"/>
              </a:rPr>
              <a:t>）。主要书写在纸草纸、石碑、陶片上。</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441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33A56C-4CB7-B39E-77DC-DB447E1E5147}"/>
              </a:ext>
            </a:extLst>
          </p:cNvPr>
          <p:cNvSpPr>
            <a:spLocks noGrp="1"/>
          </p:cNvSpPr>
          <p:nvPr>
            <p:ph idx="1"/>
          </p:nvPr>
        </p:nvSpPr>
        <p:spPr>
          <a:xfrm>
            <a:off x="7466027" y="556181"/>
            <a:ext cx="4421172" cy="6165130"/>
          </a:xfrm>
        </p:spPr>
        <p:txBody>
          <a:bodyPr/>
          <a:lstStyle/>
          <a:p>
            <a:r>
              <a:rPr lang="zh-CN" altLang="en-US" dirty="0">
                <a:latin typeface="宋体" panose="02010600030101010101" pitchFamily="2" charset="-122"/>
                <a:ea typeface="宋体" panose="02010600030101010101" pitchFamily="2" charset="-122"/>
              </a:rPr>
              <a:t>这三种字体仅仅是书写形式的不同，文字的性质并没有差异。</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4915920B-1586-9FDA-43B2-5873A0B2B2FA}"/>
              </a:ext>
            </a:extLst>
          </p:cNvPr>
          <p:cNvPicPr>
            <a:picLocks noChangeAspect="1"/>
          </p:cNvPicPr>
          <p:nvPr/>
        </p:nvPicPr>
        <p:blipFill>
          <a:blip r:embed="rId2"/>
          <a:stretch>
            <a:fillRect/>
          </a:stretch>
        </p:blipFill>
        <p:spPr>
          <a:xfrm>
            <a:off x="794994" y="464090"/>
            <a:ext cx="6346880" cy="4588676"/>
          </a:xfrm>
          <a:prstGeom prst="rect">
            <a:avLst/>
          </a:prstGeom>
        </p:spPr>
      </p:pic>
    </p:spTree>
    <p:extLst>
      <p:ext uri="{BB962C8B-B14F-4D97-AF65-F5344CB8AC3E}">
        <p14:creationId xmlns:p14="http://schemas.microsoft.com/office/powerpoint/2010/main" val="261250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C65CFB-0F16-00EE-3140-988D2329A61B}"/>
              </a:ext>
            </a:extLst>
          </p:cNvPr>
          <p:cNvSpPr>
            <a:spLocks noGrp="1"/>
          </p:cNvSpPr>
          <p:nvPr>
            <p:ph idx="1"/>
          </p:nvPr>
        </p:nvSpPr>
        <p:spPr>
          <a:xfrm>
            <a:off x="433633" y="348792"/>
            <a:ext cx="11265031" cy="6127422"/>
          </a:xfrm>
        </p:spPr>
        <p:txBody>
          <a:bodyPr/>
          <a:lstStyle/>
          <a:p>
            <a:r>
              <a:rPr lang="zh-CN" altLang="en-US" dirty="0">
                <a:latin typeface="宋体" panose="02010600030101010101" pitchFamily="2" charset="-122"/>
                <a:ea typeface="宋体" panose="02010600030101010101" pitchFamily="2" charset="-122"/>
              </a:rPr>
              <a:t>后来，古埃及文逐渐发展出了与辅音有严格对应关系的固定的表音字符。</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随着基督教和伊斯兰教在埃及的传播、埃及的阿拉伯化，</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世纪以后，古埃及文字失传。</a:t>
            </a:r>
          </a:p>
        </p:txBody>
      </p:sp>
      <p:pic>
        <p:nvPicPr>
          <p:cNvPr id="4" name="图片 3">
            <a:extLst>
              <a:ext uri="{FF2B5EF4-FFF2-40B4-BE49-F238E27FC236}">
                <a16:creationId xmlns:a16="http://schemas.microsoft.com/office/drawing/2014/main" id="{6E57FEE9-2B77-E190-40EA-9F65287386C8}"/>
              </a:ext>
            </a:extLst>
          </p:cNvPr>
          <p:cNvPicPr>
            <a:picLocks noChangeAspect="1"/>
          </p:cNvPicPr>
          <p:nvPr/>
        </p:nvPicPr>
        <p:blipFill>
          <a:blip r:embed="rId2"/>
          <a:stretch>
            <a:fillRect/>
          </a:stretch>
        </p:blipFill>
        <p:spPr>
          <a:xfrm>
            <a:off x="1656840" y="931315"/>
            <a:ext cx="7596274" cy="2676376"/>
          </a:xfrm>
          <a:prstGeom prst="rect">
            <a:avLst/>
          </a:prstGeom>
        </p:spPr>
      </p:pic>
      <p:pic>
        <p:nvPicPr>
          <p:cNvPr id="8" name="图片 7">
            <a:extLst>
              <a:ext uri="{FF2B5EF4-FFF2-40B4-BE49-F238E27FC236}">
                <a16:creationId xmlns:a16="http://schemas.microsoft.com/office/drawing/2014/main" id="{29A78BD1-F028-3970-CF7B-7056B94BC088}"/>
              </a:ext>
            </a:extLst>
          </p:cNvPr>
          <p:cNvPicPr>
            <a:picLocks noChangeAspect="1"/>
          </p:cNvPicPr>
          <p:nvPr/>
        </p:nvPicPr>
        <p:blipFill>
          <a:blip r:embed="rId3"/>
          <a:stretch>
            <a:fillRect/>
          </a:stretch>
        </p:blipFill>
        <p:spPr>
          <a:xfrm>
            <a:off x="1359495" y="3699535"/>
            <a:ext cx="8190963" cy="1342417"/>
          </a:xfrm>
          <a:prstGeom prst="rect">
            <a:avLst/>
          </a:prstGeom>
        </p:spPr>
      </p:pic>
    </p:spTree>
    <p:extLst>
      <p:ext uri="{BB962C8B-B14F-4D97-AF65-F5344CB8AC3E}">
        <p14:creationId xmlns:p14="http://schemas.microsoft.com/office/powerpoint/2010/main" val="14405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DA7D15-78D8-C2D8-800F-171B47DF5204}"/>
              </a:ext>
            </a:extLst>
          </p:cNvPr>
          <p:cNvSpPr>
            <a:spLocks noGrp="1"/>
          </p:cNvSpPr>
          <p:nvPr>
            <p:ph idx="1"/>
          </p:nvPr>
        </p:nvSpPr>
        <p:spPr>
          <a:xfrm>
            <a:off x="424205" y="414778"/>
            <a:ext cx="7220933" cy="6061435"/>
          </a:xfrm>
        </p:spPr>
        <p:txBody>
          <a:bodyPr/>
          <a:lstStyle/>
          <a:p>
            <a:r>
              <a:rPr lang="en-US" altLang="zh-CN" dirty="0">
                <a:latin typeface="宋体" panose="02010600030101010101" pitchFamily="2" charset="-122"/>
                <a:ea typeface="宋体" panose="02010600030101010101" pitchFamily="2" charset="-122"/>
              </a:rPr>
              <a:t>1799</a:t>
            </a:r>
            <a:r>
              <a:rPr lang="zh-CN" altLang="en-US" dirty="0">
                <a:latin typeface="宋体" panose="02010600030101010101" pitchFamily="2" charset="-122"/>
                <a:ea typeface="宋体" panose="02010600030101010101" pitchFamily="2" charset="-122"/>
              </a:rPr>
              <a:t>年，一位法国军官在罗塞塔发现一块石碑。</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经过学者们研究，特别是法国学者商博良（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Jean François Champollion</a:t>
            </a:r>
            <a:r>
              <a:rPr lang="zh-CN" altLang="en-US" dirty="0">
                <a:latin typeface="宋体" panose="02010600030101010101" pitchFamily="2" charset="-122"/>
                <a:ea typeface="宋体" panose="02010600030101010101" pitchFamily="2" charset="-122"/>
              </a:rPr>
              <a:t>）释读，古埃及文字终于重见天日。</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70094FDB-F800-0381-BAF7-3D2004873966}"/>
              </a:ext>
            </a:extLst>
          </p:cNvPr>
          <p:cNvPicPr>
            <a:picLocks noChangeAspect="1"/>
          </p:cNvPicPr>
          <p:nvPr/>
        </p:nvPicPr>
        <p:blipFill>
          <a:blip r:embed="rId2"/>
          <a:stretch>
            <a:fillRect/>
          </a:stretch>
        </p:blipFill>
        <p:spPr>
          <a:xfrm>
            <a:off x="7904133" y="344764"/>
            <a:ext cx="3863662" cy="5188085"/>
          </a:xfrm>
          <a:prstGeom prst="rect">
            <a:avLst/>
          </a:prstGeom>
        </p:spPr>
      </p:pic>
      <p:pic>
        <p:nvPicPr>
          <p:cNvPr id="6" name="图片 5">
            <a:extLst>
              <a:ext uri="{FF2B5EF4-FFF2-40B4-BE49-F238E27FC236}">
                <a16:creationId xmlns:a16="http://schemas.microsoft.com/office/drawing/2014/main" id="{1A13334B-D8D8-16F9-A252-B300E38BE797}"/>
              </a:ext>
            </a:extLst>
          </p:cNvPr>
          <p:cNvPicPr>
            <a:picLocks noChangeAspect="1"/>
          </p:cNvPicPr>
          <p:nvPr/>
        </p:nvPicPr>
        <p:blipFill>
          <a:blip r:embed="rId3"/>
          <a:stretch>
            <a:fillRect/>
          </a:stretch>
        </p:blipFill>
        <p:spPr>
          <a:xfrm>
            <a:off x="4162768" y="2485142"/>
            <a:ext cx="3090430" cy="3745976"/>
          </a:xfrm>
          <a:prstGeom prst="rect">
            <a:avLst/>
          </a:prstGeom>
        </p:spPr>
      </p:pic>
    </p:spTree>
    <p:extLst>
      <p:ext uri="{BB962C8B-B14F-4D97-AF65-F5344CB8AC3E}">
        <p14:creationId xmlns:p14="http://schemas.microsoft.com/office/powerpoint/2010/main" val="97348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D4C744-52A3-6799-C17E-C1CB5E081818}"/>
              </a:ext>
            </a:extLst>
          </p:cNvPr>
          <p:cNvSpPr>
            <a:spLocks noGrp="1"/>
          </p:cNvSpPr>
          <p:nvPr>
            <p:ph idx="1"/>
          </p:nvPr>
        </p:nvSpPr>
        <p:spPr>
          <a:xfrm>
            <a:off x="113123" y="109006"/>
            <a:ext cx="11811784" cy="6678294"/>
          </a:xfrm>
        </p:spPr>
        <p:txBody>
          <a:bodyPr>
            <a:normAutofit/>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后来，汉字发展出假借和形声的手段，用声符表示音节。但声符与单音词的音始终没有形成一对一的关系，同一声符表示的音也只是相近，部分声符还兼表词族的归属。</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）古代玛雅文字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中美洲玛雅民族的古文字。玛雅是美洲土著民族之一，居住在今墨西哥尤卡坦半岛和广大的四周地区。他们创造了美洲最古和最高的文化。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玛雅文约有</a:t>
            </a:r>
            <a:r>
              <a:rPr lang="en-US" altLang="zh-CN" dirty="0">
                <a:latin typeface="宋体" panose="02010600030101010101" pitchFamily="2" charset="-122"/>
                <a:ea typeface="宋体" panose="02010600030101010101" pitchFamily="2" charset="-122"/>
              </a:rPr>
              <a:t>270</a:t>
            </a:r>
            <a:r>
              <a:rPr lang="zh-CN" altLang="en-US" dirty="0">
                <a:latin typeface="宋体" panose="02010600030101010101" pitchFamily="2" charset="-122"/>
                <a:ea typeface="宋体" panose="02010600030101010101" pitchFamily="2" charset="-122"/>
              </a:rPr>
              <a:t>个符号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常用的</a:t>
            </a:r>
            <a:r>
              <a:rPr lang="en-US" altLang="zh-CN" dirty="0">
                <a:latin typeface="宋体" panose="02010600030101010101" pitchFamily="2" charset="-122"/>
                <a:ea typeface="宋体" panose="02010600030101010101" pitchFamily="2" charset="-122"/>
              </a:rPr>
              <a:t>170</a:t>
            </a:r>
            <a:r>
              <a:rPr lang="zh-CN" altLang="en-US" dirty="0">
                <a:latin typeface="宋体" panose="02010600030101010101" pitchFamily="2" charset="-122"/>
                <a:ea typeface="宋体" panose="02010600030101010101" pitchFamily="2" charset="-122"/>
              </a:rPr>
              <a:t>来个。其中有表示整个词义的“义符”，但是大多数符号是不表意义、只表声音的“声符”。</a:t>
            </a:r>
            <a:endParaRPr lang="en-US" altLang="zh-CN"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34338604-03D2-EFC1-0D3A-4FD64CF23EA4}"/>
              </a:ext>
            </a:extLst>
          </p:cNvPr>
          <p:cNvPicPr>
            <a:picLocks noChangeAspect="1"/>
          </p:cNvPicPr>
          <p:nvPr/>
        </p:nvPicPr>
        <p:blipFill>
          <a:blip r:embed="rId2"/>
          <a:stretch>
            <a:fillRect/>
          </a:stretch>
        </p:blipFill>
        <p:spPr>
          <a:xfrm>
            <a:off x="7213535" y="295791"/>
            <a:ext cx="1936927" cy="2679484"/>
          </a:xfrm>
          <a:prstGeom prst="rect">
            <a:avLst/>
          </a:prstGeom>
        </p:spPr>
      </p:pic>
      <p:sp>
        <p:nvSpPr>
          <p:cNvPr id="6" name="文本框 5">
            <a:extLst>
              <a:ext uri="{FF2B5EF4-FFF2-40B4-BE49-F238E27FC236}">
                <a16:creationId xmlns:a16="http://schemas.microsoft.com/office/drawing/2014/main" id="{505DF839-2D08-086A-E221-137EDF7B2C43}"/>
              </a:ext>
            </a:extLst>
          </p:cNvPr>
          <p:cNvSpPr txBox="1"/>
          <p:nvPr/>
        </p:nvSpPr>
        <p:spPr>
          <a:xfrm>
            <a:off x="182252" y="358218"/>
            <a:ext cx="7132949" cy="2803844"/>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）甲骨文、金文</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公元前</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1400-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前</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年间，中国商、周文字。</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目前发现有大约</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15</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万片甲骨，</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4500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多个单字，其中已经识别的约有</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2500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多字。</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目前发现金文的字数共计</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3722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个，其中可以识别的字有</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2420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2" name="图片 1">
            <a:extLst>
              <a:ext uri="{FF2B5EF4-FFF2-40B4-BE49-F238E27FC236}">
                <a16:creationId xmlns:a16="http://schemas.microsoft.com/office/drawing/2014/main" id="{74A3BA70-CE0E-C814-001B-4DCF732F3E53}"/>
              </a:ext>
            </a:extLst>
          </p:cNvPr>
          <p:cNvPicPr>
            <a:picLocks noChangeAspect="1"/>
          </p:cNvPicPr>
          <p:nvPr/>
        </p:nvPicPr>
        <p:blipFill>
          <a:blip r:embed="rId3"/>
          <a:stretch>
            <a:fillRect/>
          </a:stretch>
        </p:blipFill>
        <p:spPr>
          <a:xfrm>
            <a:off x="9306004" y="109006"/>
            <a:ext cx="2670750" cy="3053057"/>
          </a:xfrm>
          <a:prstGeom prst="rect">
            <a:avLst/>
          </a:prstGeom>
        </p:spPr>
      </p:pic>
    </p:spTree>
    <p:extLst>
      <p:ext uri="{BB962C8B-B14F-4D97-AF65-F5344CB8AC3E}">
        <p14:creationId xmlns:p14="http://schemas.microsoft.com/office/powerpoint/2010/main" val="26618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114978" y="773966"/>
            <a:ext cx="7706012" cy="5200339"/>
          </a:xfrm>
          <a:prstGeom prst="rect">
            <a:avLst/>
          </a:prstGeom>
        </p:spPr>
      </p:pic>
    </p:spTree>
    <p:extLst>
      <p:ext uri="{BB962C8B-B14F-4D97-AF65-F5344CB8AC3E}">
        <p14:creationId xmlns:p14="http://schemas.microsoft.com/office/powerpoint/2010/main" val="3333515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BDEFE4FB-B934-2DC7-8348-D8F81F301871}"/>
              </a:ext>
            </a:extLst>
          </p:cNvPr>
          <p:cNvPicPr>
            <a:picLocks noGrp="1" noChangeAspect="1"/>
          </p:cNvPicPr>
          <p:nvPr>
            <p:ph idx="1"/>
          </p:nvPr>
        </p:nvPicPr>
        <p:blipFill>
          <a:blip r:embed="rId2"/>
          <a:stretch>
            <a:fillRect/>
          </a:stretch>
        </p:blipFill>
        <p:spPr>
          <a:xfrm>
            <a:off x="384056" y="235471"/>
            <a:ext cx="8011384" cy="6387058"/>
          </a:xfrm>
          <a:prstGeom prst="rect">
            <a:avLst/>
          </a:prstGeom>
        </p:spPr>
      </p:pic>
      <p:sp>
        <p:nvSpPr>
          <p:cNvPr id="4" name="文本框 3">
            <a:extLst>
              <a:ext uri="{FF2B5EF4-FFF2-40B4-BE49-F238E27FC236}">
                <a16:creationId xmlns:a16="http://schemas.microsoft.com/office/drawing/2014/main" id="{3A9DB1FE-9C35-C4B2-C152-B21AC275A9B7}"/>
              </a:ext>
            </a:extLst>
          </p:cNvPr>
          <p:cNvSpPr txBox="1"/>
          <p:nvPr/>
        </p:nvSpPr>
        <p:spPr>
          <a:xfrm>
            <a:off x="8395440" y="235471"/>
            <a:ext cx="3595456" cy="3710759"/>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最早的玛雅文献出现在公元</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世纪，随着西班牙的殖民，玛雅文于</a:t>
            </a:r>
            <a:r>
              <a:rPr lang="en-US" altLang="zh-CN" sz="2800" dirty="0">
                <a:latin typeface="宋体" panose="02010600030101010101" pitchFamily="2" charset="-122"/>
                <a:ea typeface="宋体" panose="02010600030101010101" pitchFamily="2" charset="-122"/>
              </a:rPr>
              <a:t>17</a:t>
            </a:r>
            <a:r>
              <a:rPr lang="zh-CN" altLang="en-US" sz="2800" dirty="0">
                <a:latin typeface="宋体" panose="02010600030101010101" pitchFamily="2" charset="-122"/>
                <a:ea typeface="宋体" panose="02010600030101010101" pitchFamily="2" charset="-122"/>
              </a:rPr>
              <a:t>世纪失传。</a:t>
            </a:r>
            <a:endParaRPr lang="en-US" altLang="zh-CN" sz="2800" dirty="0">
              <a:latin typeface="宋体" panose="02010600030101010101" pitchFamily="2" charset="-122"/>
              <a:ea typeface="宋体" panose="02010600030101010101" pitchFamily="2" charset="-122"/>
            </a:endParaRPr>
          </a:p>
          <a:p>
            <a:pPr marL="228600" indent="-228600">
              <a:lnSpc>
                <a:spcPct val="90000"/>
              </a:lnSpc>
              <a:spcBef>
                <a:spcPts val="1000"/>
              </a:spcBef>
              <a:buFont typeface="Arial" panose="020B0604020202020204" pitchFamily="34" charset="0"/>
              <a:buChar char="•"/>
            </a:pPr>
            <a:r>
              <a:rPr lang="en-US" altLang="zh-CN" sz="2800" dirty="0">
                <a:latin typeface="宋体" panose="02010600030101010101" pitchFamily="2" charset="-122"/>
                <a:ea typeface="宋体" panose="02010600030101010101" pitchFamily="2" charset="-122"/>
              </a:rPr>
              <a:t>20</a:t>
            </a:r>
            <a:r>
              <a:rPr lang="zh-CN" altLang="en-US" sz="2800" dirty="0">
                <a:latin typeface="宋体" panose="02010600030101010101" pitchFamily="2" charset="-122"/>
                <a:ea typeface="宋体" panose="02010600030101010101" pitchFamily="2" charset="-122"/>
              </a:rPr>
              <a:t>世纪中叶，由前苏联学者克诺罗佐夫（</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Yuri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Knorozov</a:t>
            </a:r>
            <a:r>
              <a:rPr lang="zh-CN" altLang="en-US" sz="2800" dirty="0">
                <a:latin typeface="宋体" panose="02010600030101010101" pitchFamily="2" charset="-122"/>
                <a:ea typeface="宋体" panose="02010600030101010101" pitchFamily="2" charset="-122"/>
              </a:rPr>
              <a:t>）重新释读。</a:t>
            </a:r>
          </a:p>
        </p:txBody>
      </p:sp>
      <p:pic>
        <p:nvPicPr>
          <p:cNvPr id="8" name="图片 7">
            <a:extLst>
              <a:ext uri="{FF2B5EF4-FFF2-40B4-BE49-F238E27FC236}">
                <a16:creationId xmlns:a16="http://schemas.microsoft.com/office/drawing/2014/main" id="{86F05234-9F77-92E6-60BF-FACF0AD70AC3}"/>
              </a:ext>
            </a:extLst>
          </p:cNvPr>
          <p:cNvPicPr>
            <a:picLocks noChangeAspect="1"/>
          </p:cNvPicPr>
          <p:nvPr/>
        </p:nvPicPr>
        <p:blipFill>
          <a:blip r:embed="rId3"/>
          <a:stretch>
            <a:fillRect/>
          </a:stretch>
        </p:blipFill>
        <p:spPr>
          <a:xfrm>
            <a:off x="8891144" y="3946230"/>
            <a:ext cx="2916800" cy="2747345"/>
          </a:xfrm>
          <a:prstGeom prst="rect">
            <a:avLst/>
          </a:prstGeom>
        </p:spPr>
      </p:pic>
    </p:spTree>
    <p:extLst>
      <p:ext uri="{BB962C8B-B14F-4D97-AF65-F5344CB8AC3E}">
        <p14:creationId xmlns:p14="http://schemas.microsoft.com/office/powerpoint/2010/main" val="214468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859BCD-128C-DDDC-DE70-76098E1ACEB0}"/>
              </a:ext>
            </a:extLst>
          </p:cNvPr>
          <p:cNvSpPr>
            <a:spLocks noGrp="1"/>
          </p:cNvSpPr>
          <p:nvPr>
            <p:ph idx="1"/>
          </p:nvPr>
        </p:nvSpPr>
        <p:spPr>
          <a:xfrm>
            <a:off x="424205" y="292231"/>
            <a:ext cx="11283885" cy="6193410"/>
          </a:xfrm>
        </p:spPr>
        <p:txBody>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早期自源文字的形体与语言音义结合的方式</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实际上与中国传统文字学中的“六书”接近，</a:t>
            </a:r>
            <a:r>
              <a:rPr lang="zh-CN" altLang="en-US" dirty="0">
                <a:solidFill>
                  <a:srgbClr val="FF0000"/>
                </a:solidFill>
                <a:latin typeface="宋体" panose="02010600030101010101" pitchFamily="2" charset="-122"/>
                <a:ea typeface="宋体" panose="02010600030101010101" pitchFamily="2" charset="-122"/>
              </a:rPr>
              <a:t>“转注”不讨论。</a:t>
            </a:r>
            <a:endParaRPr lang="en-US" altLang="zh-CN" dirty="0">
              <a:solidFill>
                <a:srgbClr val="FF0000"/>
              </a:solidFill>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）象形：</a:t>
            </a:r>
            <a:r>
              <a:rPr lang="zh-TW" altLang="en-US" dirty="0">
                <a:latin typeface="宋体" panose="02010600030101010101" pitchFamily="2" charset="-122"/>
                <a:ea typeface="宋体" panose="02010600030101010101" pitchFamily="2" charset="-122"/>
              </a:rPr>
              <a:t>象形者，画成其物，随体诘诎，日月是也。</a:t>
            </a:r>
            <a:endParaRPr lang="en-US" altLang="zh-TW"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289BE692-6419-1DCD-5EFF-8C34977C512B}"/>
              </a:ext>
            </a:extLst>
          </p:cNvPr>
          <p:cNvPicPr>
            <a:picLocks noChangeAspect="1"/>
          </p:cNvPicPr>
          <p:nvPr/>
        </p:nvPicPr>
        <p:blipFill>
          <a:blip r:embed="rId2"/>
          <a:stretch>
            <a:fillRect/>
          </a:stretch>
        </p:blipFill>
        <p:spPr>
          <a:xfrm>
            <a:off x="1816119" y="1963567"/>
            <a:ext cx="8500056" cy="4137498"/>
          </a:xfrm>
          <a:prstGeom prst="rect">
            <a:avLst/>
          </a:prstGeom>
        </p:spPr>
      </p:pic>
    </p:spTree>
    <p:extLst>
      <p:ext uri="{BB962C8B-B14F-4D97-AF65-F5344CB8AC3E}">
        <p14:creationId xmlns:p14="http://schemas.microsoft.com/office/powerpoint/2010/main" val="279433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2DEB3B-7F6A-8181-B96E-53D286050145}"/>
              </a:ext>
            </a:extLst>
          </p:cNvPr>
          <p:cNvSpPr>
            <a:spLocks noGrp="1"/>
          </p:cNvSpPr>
          <p:nvPr>
            <p:ph idx="1"/>
          </p:nvPr>
        </p:nvSpPr>
        <p:spPr>
          <a:xfrm>
            <a:off x="476655" y="408562"/>
            <a:ext cx="11128443" cy="6060332"/>
          </a:xfrm>
        </p:spPr>
        <p:txBody>
          <a:bodyPr>
            <a:normAutofit lnSpcReduction="10000"/>
          </a:bodyPr>
          <a:lstStyle/>
          <a:p>
            <a:pPr marL="0" indent="0">
              <a:buNone/>
            </a:pPr>
            <a:r>
              <a:rPr lang="zh-CN" altLang="en-US" dirty="0">
                <a:latin typeface="宋体" panose="02010600030101010101" pitchFamily="2" charset="-122"/>
                <a:ea typeface="宋体" panose="02010600030101010101" pitchFamily="2" charset="-122"/>
              </a:rPr>
              <a:t>（二）文字的基本性质</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文字是用</a:t>
            </a:r>
            <a:r>
              <a:rPr lang="zh-CN" altLang="en-US" b="1" dirty="0">
                <a:solidFill>
                  <a:srgbClr val="FF0000"/>
                </a:solidFill>
                <a:latin typeface="宋体" panose="02010600030101010101" pitchFamily="2" charset="-122"/>
                <a:ea typeface="宋体" panose="02010600030101010101" pitchFamily="2" charset="-122"/>
              </a:rPr>
              <a:t>书写</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视觉形式</a:t>
            </a:r>
            <a:r>
              <a:rPr lang="zh-CN" altLang="en-US" dirty="0">
                <a:latin typeface="宋体" panose="02010600030101010101" pitchFamily="2" charset="-122"/>
                <a:ea typeface="宋体" panose="02010600030101010101" pitchFamily="2" charset="-122"/>
              </a:rPr>
              <a:t>对语言进行</a:t>
            </a:r>
            <a:r>
              <a:rPr lang="zh-CN" altLang="en-US" b="1" dirty="0">
                <a:solidFill>
                  <a:srgbClr val="FF0000"/>
                </a:solidFill>
                <a:latin typeface="宋体" panose="02010600030101010101" pitchFamily="2" charset="-122"/>
                <a:ea typeface="宋体" panose="02010600030101010101" pitchFamily="2" charset="-122"/>
              </a:rPr>
              <a:t>再编码</a:t>
            </a:r>
            <a:r>
              <a:rPr lang="zh-CN" altLang="en-US" dirty="0">
                <a:latin typeface="宋体" panose="02010600030101010101" pitchFamily="2" charset="-122"/>
                <a:ea typeface="宋体" panose="02010600030101010101" pitchFamily="2" charset="-122"/>
              </a:rPr>
              <a:t>的符号系统。</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文字在语言的基础上产生，是</a:t>
            </a:r>
            <a:r>
              <a:rPr lang="zh-CN" altLang="en-US" b="1" dirty="0">
                <a:solidFill>
                  <a:srgbClr val="FF0000"/>
                </a:solidFill>
                <a:latin typeface="宋体" panose="02010600030101010101" pitchFamily="2" charset="-122"/>
                <a:ea typeface="宋体" panose="02010600030101010101" pitchFamily="2" charset="-122"/>
              </a:rPr>
              <a:t>形</a:t>
            </a:r>
            <a:r>
              <a:rPr lang="zh-CN" altLang="en-US" dirty="0">
                <a:latin typeface="宋体" panose="02010600030101010101" pitchFamily="2" charset="-122"/>
                <a:ea typeface="宋体" panose="02010600030101010101" pitchFamily="2" charset="-122"/>
              </a:rPr>
              <a:t>、音、义三者结合的符号系统。</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文字与语言一样，都是一种系统，都有大小不同的各级形体单位，有文字单位的聚合类和组合规则。文字单位和语言单位，文字组合规则和语言组合规则有系统性的对应关系；</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文字系统必然有</a:t>
            </a:r>
            <a:r>
              <a:rPr lang="zh-CN" altLang="en-US" b="1" dirty="0">
                <a:solidFill>
                  <a:srgbClr val="FF0000"/>
                </a:solidFill>
                <a:latin typeface="宋体" panose="02010600030101010101" pitchFamily="2" charset="-122"/>
                <a:ea typeface="宋体" panose="02010600030101010101" pitchFamily="2" charset="-122"/>
              </a:rPr>
              <a:t>一级较小但不是最小</a:t>
            </a:r>
            <a:r>
              <a:rPr lang="zh-CN" altLang="en-US" dirty="0">
                <a:latin typeface="宋体" panose="02010600030101010101" pitchFamily="2" charset="-122"/>
                <a:ea typeface="宋体" panose="02010600030101010101" pitchFamily="2" charset="-122"/>
              </a:rPr>
              <a:t>的形体单位对应于语言的某一级</a:t>
            </a:r>
            <a:r>
              <a:rPr lang="zh-CN" altLang="en-US" b="1" dirty="0">
                <a:solidFill>
                  <a:srgbClr val="FF0000"/>
                </a:solidFill>
                <a:latin typeface="宋体" panose="02010600030101010101" pitchFamily="2" charset="-122"/>
                <a:ea typeface="宋体" panose="02010600030101010101" pitchFamily="2" charset="-122"/>
              </a:rPr>
              <a:t>音义结合</a:t>
            </a:r>
            <a:r>
              <a:rPr lang="zh-CN" altLang="en-US" dirty="0">
                <a:latin typeface="宋体" panose="02010600030101010101" pitchFamily="2" charset="-122"/>
                <a:ea typeface="宋体" panose="02010600030101010101" pitchFamily="2" charset="-122"/>
              </a:rPr>
              <a:t>的小单位。也即，文字必有一级较小的单位是可以用语言中的音读出来并表达语言中音义结合体的意义的。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拼音文字（前后由空格隔开的一串字母：文字词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形体词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book——[</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bʊk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书”</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汉字（字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语素）</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718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6591D7-274A-594C-3CC7-5B68307ECC21}"/>
              </a:ext>
            </a:extLst>
          </p:cNvPr>
          <p:cNvSpPr>
            <a:spLocks noGrp="1"/>
          </p:cNvSpPr>
          <p:nvPr>
            <p:ph idx="1"/>
          </p:nvPr>
        </p:nvSpPr>
        <p:spPr>
          <a:xfrm>
            <a:off x="443060" y="263950"/>
            <a:ext cx="11368726" cy="6259397"/>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zh-TW" altLang="en-US" dirty="0">
                <a:latin typeface="宋体" panose="02010600030101010101" pitchFamily="2" charset="-122"/>
                <a:ea typeface="宋体" panose="02010600030101010101" pitchFamily="2" charset="-122"/>
              </a:rPr>
              <a:t>会意</a:t>
            </a:r>
            <a:r>
              <a:rPr lang="zh-CN" altLang="en-US" dirty="0">
                <a:latin typeface="宋体" panose="02010600030101010101" pitchFamily="2" charset="-122"/>
                <a:ea typeface="宋体" panose="02010600030101010101" pitchFamily="2" charset="-122"/>
              </a:rPr>
              <a:t>：</a:t>
            </a:r>
            <a:r>
              <a:rPr lang="zh-TW" altLang="en-US" dirty="0">
                <a:latin typeface="宋体" panose="02010600030101010101" pitchFamily="2" charset="-122"/>
                <a:ea typeface="宋体" panose="02010600030101010101" pitchFamily="2" charset="-122"/>
              </a:rPr>
              <a:t>会意者，比类合谊，以见指</a:t>
            </a:r>
            <a:r>
              <a:rPr lang="zh-CN" altLang="en-US" dirty="0">
                <a:latin typeface="宋体" panose="02010600030101010101" pitchFamily="2" charset="-122"/>
                <a:ea typeface="宋体" panose="02010600030101010101" pitchFamily="2" charset="-122"/>
              </a:rPr>
              <a:t>㧑</a:t>
            </a:r>
            <a:r>
              <a:rPr lang="zh-TW" altLang="en-US" dirty="0">
                <a:latin typeface="宋体" panose="02010600030101010101" pitchFamily="2" charset="-122"/>
                <a:ea typeface="宋体" panose="02010600030101010101" pitchFamily="2" charset="-122"/>
              </a:rPr>
              <a:t>，武信是也。</a:t>
            </a:r>
          </a:p>
          <a:p>
            <a:r>
              <a:rPr lang="zh-CN" altLang="en-US" dirty="0">
                <a:latin typeface="宋体" panose="02010600030101010101" pitchFamily="2" charset="-122"/>
                <a:ea typeface="宋体" panose="02010600030101010101" pitchFamily="2" charset="-122"/>
              </a:rPr>
              <a:t>汉字</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古埃及文</a:t>
            </a:r>
          </a:p>
        </p:txBody>
      </p:sp>
      <p:pic>
        <p:nvPicPr>
          <p:cNvPr id="5" name="图片 4">
            <a:extLst>
              <a:ext uri="{FF2B5EF4-FFF2-40B4-BE49-F238E27FC236}">
                <a16:creationId xmlns:a16="http://schemas.microsoft.com/office/drawing/2014/main" id="{76D0BAD8-8EFC-8565-D797-68E053E7B4AA}"/>
              </a:ext>
            </a:extLst>
          </p:cNvPr>
          <p:cNvPicPr>
            <a:picLocks noChangeAspect="1"/>
          </p:cNvPicPr>
          <p:nvPr/>
        </p:nvPicPr>
        <p:blipFill>
          <a:blip r:embed="rId2"/>
          <a:stretch>
            <a:fillRect/>
          </a:stretch>
        </p:blipFill>
        <p:spPr>
          <a:xfrm>
            <a:off x="1940021" y="710704"/>
            <a:ext cx="8374803" cy="3082575"/>
          </a:xfrm>
          <a:prstGeom prst="rect">
            <a:avLst/>
          </a:prstGeom>
        </p:spPr>
      </p:pic>
      <p:pic>
        <p:nvPicPr>
          <p:cNvPr id="4" name="图片 3">
            <a:extLst>
              <a:ext uri="{FF2B5EF4-FFF2-40B4-BE49-F238E27FC236}">
                <a16:creationId xmlns:a16="http://schemas.microsoft.com/office/drawing/2014/main" id="{62E8FE88-7748-B843-0B30-FBE7EADAE62D}"/>
              </a:ext>
            </a:extLst>
          </p:cNvPr>
          <p:cNvPicPr>
            <a:picLocks noChangeAspect="1"/>
          </p:cNvPicPr>
          <p:nvPr/>
        </p:nvPicPr>
        <p:blipFill>
          <a:blip r:embed="rId3"/>
          <a:stretch>
            <a:fillRect/>
          </a:stretch>
        </p:blipFill>
        <p:spPr>
          <a:xfrm>
            <a:off x="2395967" y="3793279"/>
            <a:ext cx="8525936" cy="2967060"/>
          </a:xfrm>
          <a:prstGeom prst="rect">
            <a:avLst/>
          </a:prstGeom>
        </p:spPr>
      </p:pic>
    </p:spTree>
    <p:extLst>
      <p:ext uri="{BB962C8B-B14F-4D97-AF65-F5344CB8AC3E}">
        <p14:creationId xmlns:p14="http://schemas.microsoft.com/office/powerpoint/2010/main" val="38469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8746DE-BD71-8002-6E81-26AE2E0670CA}"/>
              </a:ext>
            </a:extLst>
          </p:cNvPr>
          <p:cNvSpPr>
            <a:spLocks noGrp="1"/>
          </p:cNvSpPr>
          <p:nvPr>
            <p:ph idx="1"/>
          </p:nvPr>
        </p:nvSpPr>
        <p:spPr>
          <a:xfrm>
            <a:off x="443060" y="414779"/>
            <a:ext cx="11331018" cy="6070862"/>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）指事：指事者，视而可识，察而见意，上下是也。</a:t>
            </a:r>
          </a:p>
          <a:p>
            <a:r>
              <a:rPr lang="zh-CN" altLang="en-US" dirty="0">
                <a:latin typeface="宋体" panose="02010600030101010101" pitchFamily="2" charset="-122"/>
                <a:ea typeface="宋体" panose="02010600030101010101" pitchFamily="2" charset="-122"/>
              </a:rPr>
              <a:t>汉字</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古苏美尔文</a:t>
            </a:r>
            <a:endParaRPr lang="en-US" altLang="zh-CN"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BC485CAF-AA87-1B70-5EC0-428F8D512C14}"/>
              </a:ext>
            </a:extLst>
          </p:cNvPr>
          <p:cNvPicPr>
            <a:picLocks noChangeAspect="1"/>
          </p:cNvPicPr>
          <p:nvPr/>
        </p:nvPicPr>
        <p:blipFill>
          <a:blip r:embed="rId2"/>
          <a:stretch>
            <a:fillRect/>
          </a:stretch>
        </p:blipFill>
        <p:spPr>
          <a:xfrm>
            <a:off x="2179350" y="874697"/>
            <a:ext cx="7833299" cy="1590589"/>
          </a:xfrm>
          <a:prstGeom prst="rect">
            <a:avLst/>
          </a:prstGeom>
        </p:spPr>
      </p:pic>
      <p:pic>
        <p:nvPicPr>
          <p:cNvPr id="4" name="图片 3">
            <a:extLst>
              <a:ext uri="{FF2B5EF4-FFF2-40B4-BE49-F238E27FC236}">
                <a16:creationId xmlns:a16="http://schemas.microsoft.com/office/drawing/2014/main" id="{BC6708E7-5566-421E-3FD3-07A70D74CA46}"/>
              </a:ext>
            </a:extLst>
          </p:cNvPr>
          <p:cNvPicPr>
            <a:picLocks noChangeAspect="1"/>
          </p:cNvPicPr>
          <p:nvPr/>
        </p:nvPicPr>
        <p:blipFill>
          <a:blip r:embed="rId3"/>
          <a:stretch>
            <a:fillRect/>
          </a:stretch>
        </p:blipFill>
        <p:spPr>
          <a:xfrm>
            <a:off x="2843620" y="3062323"/>
            <a:ext cx="8371268" cy="1562911"/>
          </a:xfrm>
          <a:prstGeom prst="rect">
            <a:avLst/>
          </a:prstGeom>
        </p:spPr>
      </p:pic>
    </p:spTree>
    <p:extLst>
      <p:ext uri="{BB962C8B-B14F-4D97-AF65-F5344CB8AC3E}">
        <p14:creationId xmlns:p14="http://schemas.microsoft.com/office/powerpoint/2010/main" val="764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DFB49B-12CA-A23D-2E48-ABFD47CD8228}"/>
              </a:ext>
            </a:extLst>
          </p:cNvPr>
          <p:cNvSpPr>
            <a:spLocks noGrp="1"/>
          </p:cNvSpPr>
          <p:nvPr>
            <p:ph idx="1"/>
          </p:nvPr>
        </p:nvSpPr>
        <p:spPr>
          <a:xfrm>
            <a:off x="424206" y="301657"/>
            <a:ext cx="11462994" cy="6391373"/>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zh-TW" altLang="en-US" dirty="0">
                <a:latin typeface="宋体" panose="02010600030101010101" pitchFamily="2" charset="-122"/>
                <a:ea typeface="宋体" panose="02010600030101010101" pitchFamily="2" charset="-122"/>
              </a:rPr>
              <a:t>形声</a:t>
            </a:r>
            <a:r>
              <a:rPr lang="zh-CN" altLang="en-US" dirty="0">
                <a:latin typeface="宋体" panose="02010600030101010101" pitchFamily="2" charset="-122"/>
                <a:ea typeface="宋体" panose="02010600030101010101" pitchFamily="2" charset="-122"/>
              </a:rPr>
              <a:t>：</a:t>
            </a:r>
            <a:r>
              <a:rPr lang="zh-TW" altLang="en-US" dirty="0">
                <a:latin typeface="宋体" panose="02010600030101010101" pitchFamily="2" charset="-122"/>
                <a:ea typeface="宋体" panose="02010600030101010101" pitchFamily="2" charset="-122"/>
              </a:rPr>
              <a:t>形声者，以事为名，取譬相成，江河是也。</a:t>
            </a:r>
          </a:p>
          <a:p>
            <a:r>
              <a:rPr lang="zh-CN" altLang="en-US" dirty="0">
                <a:latin typeface="宋体" panose="02010600030101010101" pitchFamily="2" charset="-122"/>
                <a:ea typeface="宋体" panose="02010600030101010101" pitchFamily="2" charset="-122"/>
              </a:rPr>
              <a:t>汉字：鳳，從鳥，凡聲。國，從囗，或聲。</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古埃及文：鸟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apedu</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     （鸟）</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楔形文字：亚述（神名）</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（上帝）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sur</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Asur</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428A123-574F-D6F9-F06C-0C2EB9B9FDCA}"/>
              </a:ext>
            </a:extLst>
          </p:cNvPr>
          <p:cNvPicPr>
            <a:picLocks noChangeAspect="1"/>
          </p:cNvPicPr>
          <p:nvPr/>
        </p:nvPicPr>
        <p:blipFill>
          <a:blip r:embed="rId2"/>
          <a:stretch>
            <a:fillRect/>
          </a:stretch>
        </p:blipFill>
        <p:spPr>
          <a:xfrm>
            <a:off x="1452156" y="2375164"/>
            <a:ext cx="3732000" cy="1481798"/>
          </a:xfrm>
          <a:prstGeom prst="rect">
            <a:avLst/>
          </a:prstGeom>
        </p:spPr>
      </p:pic>
      <p:pic>
        <p:nvPicPr>
          <p:cNvPr id="10" name="图片 9">
            <a:extLst>
              <a:ext uri="{FF2B5EF4-FFF2-40B4-BE49-F238E27FC236}">
                <a16:creationId xmlns:a16="http://schemas.microsoft.com/office/drawing/2014/main" id="{241DCD37-7AA3-50FB-8B97-FDB083F889DA}"/>
              </a:ext>
            </a:extLst>
          </p:cNvPr>
          <p:cNvPicPr>
            <a:picLocks noChangeAspect="1"/>
          </p:cNvPicPr>
          <p:nvPr/>
        </p:nvPicPr>
        <p:blipFill>
          <a:blip r:embed="rId3"/>
          <a:stretch>
            <a:fillRect/>
          </a:stretch>
        </p:blipFill>
        <p:spPr>
          <a:xfrm>
            <a:off x="4717963" y="4342423"/>
            <a:ext cx="6942996" cy="770239"/>
          </a:xfrm>
          <a:prstGeom prst="rect">
            <a:avLst/>
          </a:prstGeom>
        </p:spPr>
      </p:pic>
      <p:pic>
        <p:nvPicPr>
          <p:cNvPr id="2" name="图片 1">
            <a:extLst>
              <a:ext uri="{FF2B5EF4-FFF2-40B4-BE49-F238E27FC236}">
                <a16:creationId xmlns:a16="http://schemas.microsoft.com/office/drawing/2014/main" id="{7997C5B6-5FB2-5810-8591-E89DFEB5AFCD}"/>
              </a:ext>
            </a:extLst>
          </p:cNvPr>
          <p:cNvPicPr>
            <a:picLocks noChangeAspect="1"/>
          </p:cNvPicPr>
          <p:nvPr/>
        </p:nvPicPr>
        <p:blipFill>
          <a:blip r:embed="rId4"/>
          <a:stretch>
            <a:fillRect/>
          </a:stretch>
        </p:blipFill>
        <p:spPr>
          <a:xfrm>
            <a:off x="7238135" y="719571"/>
            <a:ext cx="1428750" cy="1428750"/>
          </a:xfrm>
          <a:prstGeom prst="rect">
            <a:avLst/>
          </a:prstGeom>
        </p:spPr>
      </p:pic>
      <p:pic>
        <p:nvPicPr>
          <p:cNvPr id="4" name="图片 3">
            <a:extLst>
              <a:ext uri="{FF2B5EF4-FFF2-40B4-BE49-F238E27FC236}">
                <a16:creationId xmlns:a16="http://schemas.microsoft.com/office/drawing/2014/main" id="{D45733CB-47A8-F6B6-4D35-74CCE5AFFEE2}"/>
              </a:ext>
            </a:extLst>
          </p:cNvPr>
          <p:cNvPicPr>
            <a:picLocks noChangeAspect="1"/>
          </p:cNvPicPr>
          <p:nvPr/>
        </p:nvPicPr>
        <p:blipFill>
          <a:blip r:embed="rId5"/>
          <a:stretch>
            <a:fillRect/>
          </a:stretch>
        </p:blipFill>
        <p:spPr>
          <a:xfrm>
            <a:off x="8666885" y="719571"/>
            <a:ext cx="1428750" cy="1428750"/>
          </a:xfrm>
          <a:prstGeom prst="rect">
            <a:avLst/>
          </a:prstGeom>
        </p:spPr>
      </p:pic>
    </p:spTree>
    <p:extLst>
      <p:ext uri="{BB962C8B-B14F-4D97-AF65-F5344CB8AC3E}">
        <p14:creationId xmlns:p14="http://schemas.microsoft.com/office/powerpoint/2010/main" val="24856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3AC915-B49E-196C-4EA6-22885C92E696}"/>
              </a:ext>
            </a:extLst>
          </p:cNvPr>
          <p:cNvSpPr>
            <a:spLocks noGrp="1"/>
          </p:cNvSpPr>
          <p:nvPr>
            <p:ph idx="1"/>
          </p:nvPr>
        </p:nvSpPr>
        <p:spPr>
          <a:xfrm>
            <a:off x="490194" y="452486"/>
            <a:ext cx="11274458" cy="6117995"/>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）假借：</a:t>
            </a:r>
            <a:r>
              <a:rPr kumimoji="0" lang="zh-TW"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假借者，本无其字，依声托事，令长是也。</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汉字：無，本为“舞蹈”，假借为“没有”</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我，本为一种兵器，假借为第一人称</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古埃及文：</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solidFill>
                  <a:prstClr val="black"/>
                </a:solidFill>
                <a:latin typeface="宋体" panose="02010600030101010101" pitchFamily="2" charset="-122"/>
                <a:ea typeface="宋体" panose="02010600030101010101" pitchFamily="2" charset="-122"/>
              </a:rPr>
              <a:t>楔形文字：</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p>
        </p:txBody>
      </p:sp>
      <p:pic>
        <p:nvPicPr>
          <p:cNvPr id="4" name="图片 3">
            <a:extLst>
              <a:ext uri="{FF2B5EF4-FFF2-40B4-BE49-F238E27FC236}">
                <a16:creationId xmlns:a16="http://schemas.microsoft.com/office/drawing/2014/main" id="{80E99558-5920-C022-27E3-F838C755419D}"/>
              </a:ext>
            </a:extLst>
          </p:cNvPr>
          <p:cNvPicPr>
            <a:picLocks noChangeAspect="1"/>
          </p:cNvPicPr>
          <p:nvPr/>
        </p:nvPicPr>
        <p:blipFill>
          <a:blip r:embed="rId2"/>
          <a:stretch>
            <a:fillRect/>
          </a:stretch>
        </p:blipFill>
        <p:spPr>
          <a:xfrm>
            <a:off x="2656189" y="2276930"/>
            <a:ext cx="8010838" cy="1908213"/>
          </a:xfrm>
          <a:prstGeom prst="rect">
            <a:avLst/>
          </a:prstGeom>
        </p:spPr>
      </p:pic>
      <p:pic>
        <p:nvPicPr>
          <p:cNvPr id="2" name="图片 1">
            <a:extLst>
              <a:ext uri="{FF2B5EF4-FFF2-40B4-BE49-F238E27FC236}">
                <a16:creationId xmlns:a16="http://schemas.microsoft.com/office/drawing/2014/main" id="{9F8644FE-2973-6B81-3702-A7A94B1A15FC}"/>
              </a:ext>
            </a:extLst>
          </p:cNvPr>
          <p:cNvPicPr>
            <a:picLocks noChangeAspect="1"/>
          </p:cNvPicPr>
          <p:nvPr/>
        </p:nvPicPr>
        <p:blipFill>
          <a:blip r:embed="rId3"/>
          <a:stretch>
            <a:fillRect/>
          </a:stretch>
        </p:blipFill>
        <p:spPr>
          <a:xfrm>
            <a:off x="7559216" y="786265"/>
            <a:ext cx="1428750" cy="1428750"/>
          </a:xfrm>
          <a:prstGeom prst="rect">
            <a:avLst/>
          </a:prstGeom>
        </p:spPr>
      </p:pic>
      <p:pic>
        <p:nvPicPr>
          <p:cNvPr id="5" name="图片 4">
            <a:extLst>
              <a:ext uri="{FF2B5EF4-FFF2-40B4-BE49-F238E27FC236}">
                <a16:creationId xmlns:a16="http://schemas.microsoft.com/office/drawing/2014/main" id="{9067A791-4821-B055-FD48-102D0F426F08}"/>
              </a:ext>
            </a:extLst>
          </p:cNvPr>
          <p:cNvPicPr>
            <a:picLocks noChangeAspect="1"/>
          </p:cNvPicPr>
          <p:nvPr/>
        </p:nvPicPr>
        <p:blipFill>
          <a:blip r:embed="rId4"/>
          <a:stretch>
            <a:fillRect/>
          </a:stretch>
        </p:blipFill>
        <p:spPr>
          <a:xfrm>
            <a:off x="9086359" y="848180"/>
            <a:ext cx="1428750" cy="1428750"/>
          </a:xfrm>
          <a:prstGeom prst="rect">
            <a:avLst/>
          </a:prstGeom>
        </p:spPr>
      </p:pic>
      <p:pic>
        <p:nvPicPr>
          <p:cNvPr id="10" name="图片 9">
            <a:extLst>
              <a:ext uri="{FF2B5EF4-FFF2-40B4-BE49-F238E27FC236}">
                <a16:creationId xmlns:a16="http://schemas.microsoft.com/office/drawing/2014/main" id="{3F0CB6B2-11EB-EF8D-2933-296C9218B6E4}"/>
              </a:ext>
            </a:extLst>
          </p:cNvPr>
          <p:cNvPicPr>
            <a:picLocks noChangeAspect="1"/>
          </p:cNvPicPr>
          <p:nvPr/>
        </p:nvPicPr>
        <p:blipFill>
          <a:blip r:embed="rId5"/>
          <a:stretch>
            <a:fillRect/>
          </a:stretch>
        </p:blipFill>
        <p:spPr>
          <a:xfrm>
            <a:off x="2657475" y="4637987"/>
            <a:ext cx="8343900" cy="1371600"/>
          </a:xfrm>
          <a:prstGeom prst="rect">
            <a:avLst/>
          </a:prstGeom>
        </p:spPr>
      </p:pic>
    </p:spTree>
    <p:extLst>
      <p:ext uri="{BB962C8B-B14F-4D97-AF65-F5344CB8AC3E}">
        <p14:creationId xmlns:p14="http://schemas.microsoft.com/office/powerpoint/2010/main" val="236692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956020-CB81-DB73-4743-E62560565B1E}"/>
              </a:ext>
            </a:extLst>
          </p:cNvPr>
          <p:cNvSpPr>
            <a:spLocks noGrp="1"/>
          </p:cNvSpPr>
          <p:nvPr>
            <p:ph idx="1"/>
          </p:nvPr>
        </p:nvSpPr>
        <p:spPr>
          <a:xfrm>
            <a:off x="245097" y="301658"/>
            <a:ext cx="6532775" cy="6287678"/>
          </a:xfrm>
        </p:spPr>
        <p:txBody>
          <a:bodyPr/>
          <a:lstStyle/>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（二）他源文字的创新</a:t>
            </a:r>
            <a:endParaRPr lang="en-US" altLang="zh-CN">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a:latin typeface="宋体" panose="02010600030101010101" pitchFamily="2" charset="-122"/>
                <a:ea typeface="宋体" panose="02010600030101010101" pitchFamily="2" charset="-122"/>
                <a:cs typeface="Times New Roman" panose="02020603050405020304" pitchFamily="18" charset="0"/>
              </a:rPr>
              <a:t>1</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对苏美尔文字的引进</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阿卡德人、巴比伦人、亚述人、埃兰人、赫梯人、波斯人、迦兰人</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）专门表音的声符增多，字符总数减少，声符与辅音逐渐一一对应，声符对应辅音，同时在词末位置加一个义符，成为意音表词文字；</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2</a:t>
            </a:r>
            <a:r>
              <a:rPr lang="zh-CN" altLang="en-US" dirty="0">
                <a:latin typeface="宋体" panose="02010600030101010101" pitchFamily="2" charset="-122"/>
                <a:ea typeface="宋体" panose="02010600030101010101" pitchFamily="2" charset="-122"/>
                <a:cs typeface="Times New Roman" panose="02020603050405020304" pitchFamily="18" charset="0"/>
              </a:rPr>
              <a:t>）进一步演变为音节文字、辅音文字。</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这一文字体系没有流传到现代。</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00D1DCF3-28D1-7603-6A04-E5EB3B94E176}"/>
              </a:ext>
            </a:extLst>
          </p:cNvPr>
          <p:cNvPicPr>
            <a:picLocks noChangeAspect="1"/>
          </p:cNvPicPr>
          <p:nvPr/>
        </p:nvPicPr>
        <p:blipFill>
          <a:blip r:embed="rId2"/>
          <a:stretch>
            <a:fillRect/>
          </a:stretch>
        </p:blipFill>
        <p:spPr>
          <a:xfrm>
            <a:off x="6884542" y="546755"/>
            <a:ext cx="5062361" cy="5347548"/>
          </a:xfrm>
          <a:prstGeom prst="rect">
            <a:avLst/>
          </a:prstGeom>
        </p:spPr>
      </p:pic>
    </p:spTree>
    <p:extLst>
      <p:ext uri="{BB962C8B-B14F-4D97-AF65-F5344CB8AC3E}">
        <p14:creationId xmlns:p14="http://schemas.microsoft.com/office/powerpoint/2010/main" val="12836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FBA5C3-C227-B9CB-DCEA-39A9F0F10DE4}"/>
              </a:ext>
            </a:extLst>
          </p:cNvPr>
          <p:cNvSpPr>
            <a:spLocks noGrp="1"/>
          </p:cNvSpPr>
          <p:nvPr>
            <p:ph idx="1"/>
          </p:nvPr>
        </p:nvSpPr>
        <p:spPr>
          <a:xfrm>
            <a:off x="197362" y="188535"/>
            <a:ext cx="5778631" cy="6480928"/>
          </a:xfrm>
        </p:spPr>
        <p:txBody>
          <a:bodyPr>
            <a:normAutofit/>
          </a:bodyPr>
          <a:lstStyle/>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2.</a:t>
            </a:r>
            <a:r>
              <a:rPr lang="zh-CN" altLang="en-US" dirty="0">
                <a:latin typeface="宋体" panose="02010600030101010101" pitchFamily="2" charset="-122"/>
                <a:ea typeface="宋体" panose="02010600030101010101" pitchFamily="2" charset="-122"/>
                <a:cs typeface="Times New Roman" panose="02020603050405020304" pitchFamily="18" charset="0"/>
              </a:rPr>
              <a:t>对古埃及文字的引进</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）北方闪米特字母</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腓尼基人（即闪族人）生活在公元前</a:t>
            </a:r>
            <a:r>
              <a:rPr lang="en-US" altLang="zh-CN" dirty="0">
                <a:latin typeface="宋体" panose="02010600030101010101" pitchFamily="2" charset="-122"/>
                <a:ea typeface="宋体" panose="02010600030101010101" pitchFamily="2" charset="-122"/>
                <a:cs typeface="Times New Roman" panose="02020603050405020304" pitchFamily="18" charset="0"/>
              </a:rPr>
              <a:t>2000</a:t>
            </a:r>
            <a:r>
              <a:rPr lang="zh-CN" altLang="en-US" dirty="0">
                <a:latin typeface="宋体" panose="02010600030101010101" pitchFamily="2" charset="-122"/>
                <a:ea typeface="宋体" panose="02010600030101010101" pitchFamily="2" charset="-122"/>
                <a:cs typeface="Times New Roman" panose="02020603050405020304" pitchFamily="18" charset="0"/>
              </a:rPr>
              <a:t>年初期的地中海东岸一带（今黎巴嫩、叙利亚沿海），大约在公元前</a:t>
            </a:r>
            <a:r>
              <a:rPr lang="en-US" altLang="zh-CN" dirty="0">
                <a:latin typeface="宋体" panose="02010600030101010101" pitchFamily="2" charset="-122"/>
                <a:ea typeface="宋体" panose="02010600030101010101" pitchFamily="2" charset="-122"/>
                <a:cs typeface="Times New Roman" panose="02020603050405020304" pitchFamily="18" charset="0"/>
              </a:rPr>
              <a:t>13</a:t>
            </a:r>
            <a:r>
              <a:rPr lang="zh-CN" altLang="en-US" dirty="0">
                <a:latin typeface="宋体" panose="02010600030101010101" pitchFamily="2" charset="-122"/>
                <a:ea typeface="宋体" panose="02010600030101010101" pitchFamily="2" charset="-122"/>
                <a:cs typeface="Times New Roman" panose="02020603050405020304" pitchFamily="18" charset="0"/>
              </a:rPr>
              <a:t>世纪，他们在古埃及文字的基础上（可能同时也受到了楔形文字的影响），弃用了表义字符和双辅音声符，创造了辅音文字，这是人类最早的拼音文字。</a:t>
            </a:r>
          </a:p>
          <a:p>
            <a:r>
              <a:rPr lang="zh-CN" altLang="en-US" dirty="0">
                <a:latin typeface="宋体" panose="02010600030101010101" pitchFamily="2" charset="-122"/>
                <a:ea typeface="宋体" panose="02010600030101010101" pitchFamily="2" charset="-122"/>
                <a:cs typeface="Times New Roman" panose="02020603050405020304" pitchFamily="18" charset="0"/>
              </a:rPr>
              <a:t>腓尼基人的辅音文字共有</a:t>
            </a:r>
            <a:r>
              <a:rPr lang="en-US" altLang="zh-CN" dirty="0">
                <a:latin typeface="宋体" panose="02010600030101010101" pitchFamily="2" charset="-122"/>
                <a:ea typeface="宋体" panose="02010600030101010101" pitchFamily="2" charset="-122"/>
                <a:cs typeface="Times New Roman" panose="02020603050405020304" pitchFamily="18" charset="0"/>
              </a:rPr>
              <a:t>22</a:t>
            </a:r>
            <a:r>
              <a:rPr lang="zh-CN" altLang="en-US" dirty="0">
                <a:latin typeface="宋体" panose="02010600030101010101" pitchFamily="2" charset="-122"/>
                <a:ea typeface="宋体" panose="02010600030101010101" pitchFamily="2" charset="-122"/>
                <a:cs typeface="Times New Roman" panose="02020603050405020304" pitchFamily="18" charset="0"/>
              </a:rPr>
              <a:t>个字母符号，都只表示辅音，书写顺序自右至左。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大大减少了字符数量，也更好地达到了字符与辅音一一对应。</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C2896CD-AB82-CF29-964D-028F487042B8}"/>
              </a:ext>
            </a:extLst>
          </p:cNvPr>
          <p:cNvPicPr>
            <a:picLocks noChangeAspect="1"/>
          </p:cNvPicPr>
          <p:nvPr/>
        </p:nvPicPr>
        <p:blipFill>
          <a:blip r:embed="rId2"/>
          <a:stretch>
            <a:fillRect/>
          </a:stretch>
        </p:blipFill>
        <p:spPr>
          <a:xfrm>
            <a:off x="6096000" y="110765"/>
            <a:ext cx="5898638" cy="6636469"/>
          </a:xfrm>
          <a:prstGeom prst="rect">
            <a:avLst/>
          </a:prstGeom>
        </p:spPr>
      </p:pic>
    </p:spTree>
    <p:extLst>
      <p:ext uri="{BB962C8B-B14F-4D97-AF65-F5344CB8AC3E}">
        <p14:creationId xmlns:p14="http://schemas.microsoft.com/office/powerpoint/2010/main" val="366125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148292-AA35-57C9-0EB3-7CA1F20EE706}"/>
              </a:ext>
            </a:extLst>
          </p:cNvPr>
          <p:cNvSpPr>
            <a:spLocks noGrp="1"/>
          </p:cNvSpPr>
          <p:nvPr>
            <p:ph idx="1"/>
          </p:nvPr>
        </p:nvSpPr>
        <p:spPr>
          <a:xfrm>
            <a:off x="471340" y="1282045"/>
            <a:ext cx="3780149" cy="4260916"/>
          </a:xfrm>
        </p:spPr>
        <p:txBody>
          <a:bodyPr/>
          <a:lstStyle/>
          <a:p>
            <a:r>
              <a:rPr lang="zh-CN" altLang="en-US" dirty="0">
                <a:latin typeface="宋体" panose="02010600030101010101" pitchFamily="2" charset="-122"/>
                <a:ea typeface="宋体" panose="02010600030101010101" pitchFamily="2" charset="-122"/>
              </a:rPr>
              <a:t>此后北方闪米特字母向全世界传播，分为三个系统：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阿拉米字母系统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婆罗米字母系统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希腊字母系统</a:t>
            </a:r>
          </a:p>
        </p:txBody>
      </p:sp>
      <p:pic>
        <p:nvPicPr>
          <p:cNvPr id="7" name="图片 6">
            <a:extLst>
              <a:ext uri="{FF2B5EF4-FFF2-40B4-BE49-F238E27FC236}">
                <a16:creationId xmlns:a16="http://schemas.microsoft.com/office/drawing/2014/main" id="{81A5B5D1-4D8C-AC4D-339E-06BEBEECA1C0}"/>
              </a:ext>
            </a:extLst>
          </p:cNvPr>
          <p:cNvPicPr>
            <a:picLocks noChangeAspect="1"/>
          </p:cNvPicPr>
          <p:nvPr/>
        </p:nvPicPr>
        <p:blipFill>
          <a:blip r:embed="rId2"/>
          <a:stretch>
            <a:fillRect/>
          </a:stretch>
        </p:blipFill>
        <p:spPr>
          <a:xfrm>
            <a:off x="4852064" y="0"/>
            <a:ext cx="7339936" cy="6858000"/>
          </a:xfrm>
          <a:prstGeom prst="rect">
            <a:avLst/>
          </a:prstGeom>
        </p:spPr>
      </p:pic>
    </p:spTree>
    <p:extLst>
      <p:ext uri="{BB962C8B-B14F-4D97-AF65-F5344CB8AC3E}">
        <p14:creationId xmlns:p14="http://schemas.microsoft.com/office/powerpoint/2010/main" val="21902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7FDAB6-6B1E-137A-7050-E6FDC06C1957}"/>
              </a:ext>
            </a:extLst>
          </p:cNvPr>
          <p:cNvSpPr>
            <a:spLocks noGrp="1"/>
          </p:cNvSpPr>
          <p:nvPr>
            <p:ph idx="1"/>
          </p:nvPr>
        </p:nvSpPr>
        <p:spPr>
          <a:xfrm>
            <a:off x="207390" y="131975"/>
            <a:ext cx="11708090" cy="657991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）阿拉米字母系统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出自巴勒斯坦。今希伯来、阿拉伯、蒙古、满文字母等皆出自这一系。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大部分为辅音文字，蒙古、满文字母为音位文字，部分使用阿拉伯字母的民族亦将其改造为音位文字（维吾尔文）。</a:t>
            </a:r>
            <a:endParaRPr lang="en-US" altLang="zh-CN"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A87B18B7-D79E-1A2F-A7F4-953384F98DF5}"/>
              </a:ext>
            </a:extLst>
          </p:cNvPr>
          <p:cNvPicPr>
            <a:picLocks noChangeAspect="1"/>
          </p:cNvPicPr>
          <p:nvPr/>
        </p:nvPicPr>
        <p:blipFill>
          <a:blip r:embed="rId2"/>
          <a:stretch>
            <a:fillRect/>
          </a:stretch>
        </p:blipFill>
        <p:spPr>
          <a:xfrm>
            <a:off x="93338" y="2441543"/>
            <a:ext cx="2901659" cy="4284482"/>
          </a:xfrm>
          <a:prstGeom prst="rect">
            <a:avLst/>
          </a:prstGeom>
        </p:spPr>
      </p:pic>
      <p:pic>
        <p:nvPicPr>
          <p:cNvPr id="5" name="图片 4">
            <a:extLst>
              <a:ext uri="{FF2B5EF4-FFF2-40B4-BE49-F238E27FC236}">
                <a16:creationId xmlns:a16="http://schemas.microsoft.com/office/drawing/2014/main" id="{C17FBBDB-7A20-D51B-4C22-4C19F5B4C6EC}"/>
              </a:ext>
            </a:extLst>
          </p:cNvPr>
          <p:cNvPicPr>
            <a:picLocks noChangeAspect="1"/>
          </p:cNvPicPr>
          <p:nvPr/>
        </p:nvPicPr>
        <p:blipFill>
          <a:blip r:embed="rId3"/>
          <a:stretch>
            <a:fillRect/>
          </a:stretch>
        </p:blipFill>
        <p:spPr>
          <a:xfrm>
            <a:off x="8202172" y="2427404"/>
            <a:ext cx="3827360" cy="4270342"/>
          </a:xfrm>
          <a:prstGeom prst="rect">
            <a:avLst/>
          </a:prstGeom>
        </p:spPr>
      </p:pic>
      <p:pic>
        <p:nvPicPr>
          <p:cNvPr id="7" name="图片 6">
            <a:extLst>
              <a:ext uri="{FF2B5EF4-FFF2-40B4-BE49-F238E27FC236}">
                <a16:creationId xmlns:a16="http://schemas.microsoft.com/office/drawing/2014/main" id="{4F4C5170-309B-D4F8-D856-0282DD4DAA56}"/>
              </a:ext>
            </a:extLst>
          </p:cNvPr>
          <p:cNvPicPr>
            <a:picLocks noChangeAspect="1"/>
          </p:cNvPicPr>
          <p:nvPr/>
        </p:nvPicPr>
        <p:blipFill>
          <a:blip r:embed="rId4"/>
          <a:stretch>
            <a:fillRect/>
          </a:stretch>
        </p:blipFill>
        <p:spPr>
          <a:xfrm>
            <a:off x="3103870" y="2427404"/>
            <a:ext cx="4989428" cy="4284481"/>
          </a:xfrm>
          <a:prstGeom prst="rect">
            <a:avLst/>
          </a:prstGeom>
        </p:spPr>
      </p:pic>
    </p:spTree>
    <p:extLst>
      <p:ext uri="{BB962C8B-B14F-4D97-AF65-F5344CB8AC3E}">
        <p14:creationId xmlns:p14="http://schemas.microsoft.com/office/powerpoint/2010/main" val="140791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410206-47B4-ECC0-83A2-3576C1E56CAE}"/>
              </a:ext>
            </a:extLst>
          </p:cNvPr>
          <p:cNvSpPr>
            <a:spLocks noGrp="1"/>
          </p:cNvSpPr>
          <p:nvPr>
            <p:ph idx="1"/>
          </p:nvPr>
        </p:nvSpPr>
        <p:spPr>
          <a:xfrm>
            <a:off x="292231" y="273377"/>
            <a:ext cx="11642103" cy="632538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）婆罗米字母系统</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出自印度，为传播至此的阿拉</a:t>
            </a:r>
            <a:r>
              <a:rPr kumimoji="0" lang="zh-CN" altLang="en-US" sz="2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米字母受到</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古印度河文字影响产生。古代所用悉昙体、今天城体、孟加拉、泰米尔、藏文、缅文、泰文字母等皆出自这一系。元朝使用的八思巴字也出自这一系。</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大部分为元音附标文字，八思巴字为音位文字。</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p>
        </p:txBody>
      </p:sp>
      <p:pic>
        <p:nvPicPr>
          <p:cNvPr id="6" name="图片 5">
            <a:extLst>
              <a:ext uri="{FF2B5EF4-FFF2-40B4-BE49-F238E27FC236}">
                <a16:creationId xmlns:a16="http://schemas.microsoft.com/office/drawing/2014/main" id="{10FCDF3E-A75E-EAA7-6195-B41631B934A0}"/>
              </a:ext>
            </a:extLst>
          </p:cNvPr>
          <p:cNvPicPr>
            <a:picLocks noChangeAspect="1"/>
          </p:cNvPicPr>
          <p:nvPr/>
        </p:nvPicPr>
        <p:blipFill>
          <a:blip r:embed="rId2"/>
          <a:stretch>
            <a:fillRect/>
          </a:stretch>
        </p:blipFill>
        <p:spPr>
          <a:xfrm>
            <a:off x="82396" y="2532115"/>
            <a:ext cx="5428445" cy="2321668"/>
          </a:xfrm>
          <a:prstGeom prst="rect">
            <a:avLst/>
          </a:prstGeom>
        </p:spPr>
      </p:pic>
      <p:pic>
        <p:nvPicPr>
          <p:cNvPr id="7" name="图片 6">
            <a:extLst>
              <a:ext uri="{FF2B5EF4-FFF2-40B4-BE49-F238E27FC236}">
                <a16:creationId xmlns:a16="http://schemas.microsoft.com/office/drawing/2014/main" id="{93B41540-202A-8EAB-DD75-5347E5647607}"/>
              </a:ext>
            </a:extLst>
          </p:cNvPr>
          <p:cNvPicPr>
            <a:picLocks noChangeAspect="1"/>
          </p:cNvPicPr>
          <p:nvPr/>
        </p:nvPicPr>
        <p:blipFill>
          <a:blip r:embed="rId3"/>
          <a:stretch>
            <a:fillRect/>
          </a:stretch>
        </p:blipFill>
        <p:spPr>
          <a:xfrm>
            <a:off x="8368936" y="1617924"/>
            <a:ext cx="3619500" cy="4791075"/>
          </a:xfrm>
          <a:prstGeom prst="rect">
            <a:avLst/>
          </a:prstGeom>
        </p:spPr>
      </p:pic>
      <p:pic>
        <p:nvPicPr>
          <p:cNvPr id="11" name="图片 10">
            <a:extLst>
              <a:ext uri="{FF2B5EF4-FFF2-40B4-BE49-F238E27FC236}">
                <a16:creationId xmlns:a16="http://schemas.microsoft.com/office/drawing/2014/main" id="{41E24EDA-83D2-77F3-4DC2-4D75EEE7FB69}"/>
              </a:ext>
            </a:extLst>
          </p:cNvPr>
          <p:cNvPicPr>
            <a:picLocks noChangeAspect="1"/>
          </p:cNvPicPr>
          <p:nvPr/>
        </p:nvPicPr>
        <p:blipFill>
          <a:blip r:embed="rId4"/>
          <a:stretch>
            <a:fillRect/>
          </a:stretch>
        </p:blipFill>
        <p:spPr>
          <a:xfrm>
            <a:off x="82396" y="4637746"/>
            <a:ext cx="5347443" cy="2144569"/>
          </a:xfrm>
          <a:prstGeom prst="rect">
            <a:avLst/>
          </a:prstGeom>
        </p:spPr>
      </p:pic>
      <p:pic>
        <p:nvPicPr>
          <p:cNvPr id="12" name="图片 11">
            <a:extLst>
              <a:ext uri="{FF2B5EF4-FFF2-40B4-BE49-F238E27FC236}">
                <a16:creationId xmlns:a16="http://schemas.microsoft.com/office/drawing/2014/main" id="{A651C4C3-FD00-9A32-DF43-39E9F2137842}"/>
              </a:ext>
            </a:extLst>
          </p:cNvPr>
          <p:cNvPicPr>
            <a:picLocks noChangeAspect="1"/>
          </p:cNvPicPr>
          <p:nvPr/>
        </p:nvPicPr>
        <p:blipFill>
          <a:blip r:embed="rId5"/>
          <a:stretch>
            <a:fillRect/>
          </a:stretch>
        </p:blipFill>
        <p:spPr>
          <a:xfrm>
            <a:off x="5619044" y="2519651"/>
            <a:ext cx="2587586" cy="4064972"/>
          </a:xfrm>
          <a:prstGeom prst="rect">
            <a:avLst/>
          </a:prstGeom>
        </p:spPr>
      </p:pic>
    </p:spTree>
    <p:extLst>
      <p:ext uri="{BB962C8B-B14F-4D97-AF65-F5344CB8AC3E}">
        <p14:creationId xmlns:p14="http://schemas.microsoft.com/office/powerpoint/2010/main" val="15416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40C45-9E76-F218-1BCC-2F63EDCB9290}"/>
              </a:ext>
            </a:extLst>
          </p:cNvPr>
          <p:cNvSpPr>
            <a:spLocks noGrp="1"/>
          </p:cNvSpPr>
          <p:nvPr>
            <p:ph idx="1"/>
          </p:nvPr>
        </p:nvSpPr>
        <p:spPr>
          <a:xfrm>
            <a:off x="320511" y="301658"/>
            <a:ext cx="11528982" cy="631595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）希腊字母系统</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出自希腊。今希腊字母、拉丁字母、西里尔字母等皆出自这一系。</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该系统字母皆为音位文字。希腊人将北方闪米特字母中几个用不到的辅音字母改为表示元音，并通过字形分化增加字母。</a:t>
            </a:r>
          </a:p>
          <a:p>
            <a:endParaRPr lang="zh-CN" altLang="en-US" dirty="0"/>
          </a:p>
        </p:txBody>
      </p:sp>
      <p:pic>
        <p:nvPicPr>
          <p:cNvPr id="4" name="图片 3">
            <a:extLst>
              <a:ext uri="{FF2B5EF4-FFF2-40B4-BE49-F238E27FC236}">
                <a16:creationId xmlns:a16="http://schemas.microsoft.com/office/drawing/2014/main" id="{A75EFC1F-B267-D83F-28AB-2651CBB8D6FA}"/>
              </a:ext>
            </a:extLst>
          </p:cNvPr>
          <p:cNvPicPr>
            <a:picLocks noChangeAspect="1"/>
          </p:cNvPicPr>
          <p:nvPr/>
        </p:nvPicPr>
        <p:blipFill>
          <a:blip r:embed="rId2"/>
          <a:stretch>
            <a:fillRect/>
          </a:stretch>
        </p:blipFill>
        <p:spPr>
          <a:xfrm>
            <a:off x="131975" y="2191928"/>
            <a:ext cx="4876800" cy="2247900"/>
          </a:xfrm>
          <a:prstGeom prst="rect">
            <a:avLst/>
          </a:prstGeom>
        </p:spPr>
      </p:pic>
      <p:pic>
        <p:nvPicPr>
          <p:cNvPr id="7" name="图片 6">
            <a:extLst>
              <a:ext uri="{FF2B5EF4-FFF2-40B4-BE49-F238E27FC236}">
                <a16:creationId xmlns:a16="http://schemas.microsoft.com/office/drawing/2014/main" id="{4645212B-85F2-C2C2-1B5B-B5636C828207}"/>
              </a:ext>
            </a:extLst>
          </p:cNvPr>
          <p:cNvPicPr>
            <a:picLocks noChangeAspect="1"/>
          </p:cNvPicPr>
          <p:nvPr/>
        </p:nvPicPr>
        <p:blipFill>
          <a:blip r:embed="rId3"/>
          <a:stretch>
            <a:fillRect/>
          </a:stretch>
        </p:blipFill>
        <p:spPr>
          <a:xfrm>
            <a:off x="131975" y="4194436"/>
            <a:ext cx="5361105" cy="2464619"/>
          </a:xfrm>
          <a:prstGeom prst="rect">
            <a:avLst/>
          </a:prstGeom>
        </p:spPr>
      </p:pic>
      <p:pic>
        <p:nvPicPr>
          <p:cNvPr id="6" name="图片 5">
            <a:extLst>
              <a:ext uri="{FF2B5EF4-FFF2-40B4-BE49-F238E27FC236}">
                <a16:creationId xmlns:a16="http://schemas.microsoft.com/office/drawing/2014/main" id="{A5AB211F-2D53-4767-B6D4-4CA5BEB89527}"/>
              </a:ext>
            </a:extLst>
          </p:cNvPr>
          <p:cNvPicPr>
            <a:picLocks noChangeAspect="1"/>
          </p:cNvPicPr>
          <p:nvPr/>
        </p:nvPicPr>
        <p:blipFill>
          <a:blip r:embed="rId4"/>
          <a:stretch>
            <a:fillRect/>
          </a:stretch>
        </p:blipFill>
        <p:spPr>
          <a:xfrm>
            <a:off x="4930808" y="2191928"/>
            <a:ext cx="4005017" cy="4005017"/>
          </a:xfrm>
          <a:prstGeom prst="rect">
            <a:avLst/>
          </a:prstGeom>
        </p:spPr>
      </p:pic>
      <p:pic>
        <p:nvPicPr>
          <p:cNvPr id="8" name="图片 7">
            <a:extLst>
              <a:ext uri="{FF2B5EF4-FFF2-40B4-BE49-F238E27FC236}">
                <a16:creationId xmlns:a16="http://schemas.microsoft.com/office/drawing/2014/main" id="{87A68D8E-D5DC-8A98-A3F4-ADCB0B57E95C}"/>
              </a:ext>
            </a:extLst>
          </p:cNvPr>
          <p:cNvPicPr>
            <a:picLocks noChangeAspect="1"/>
          </p:cNvPicPr>
          <p:nvPr/>
        </p:nvPicPr>
        <p:blipFill>
          <a:blip r:embed="rId5"/>
          <a:stretch>
            <a:fillRect/>
          </a:stretch>
        </p:blipFill>
        <p:spPr>
          <a:xfrm>
            <a:off x="9146357" y="2540720"/>
            <a:ext cx="2725132" cy="2725132"/>
          </a:xfrm>
          <a:prstGeom prst="rect">
            <a:avLst/>
          </a:prstGeom>
        </p:spPr>
      </p:pic>
    </p:spTree>
    <p:extLst>
      <p:ext uri="{BB962C8B-B14F-4D97-AF65-F5344CB8AC3E}">
        <p14:creationId xmlns:p14="http://schemas.microsoft.com/office/powerpoint/2010/main" val="6264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328529-6B06-6A4F-16F2-738CE9389E2F}"/>
              </a:ext>
            </a:extLst>
          </p:cNvPr>
          <p:cNvSpPr>
            <a:spLocks noGrp="1"/>
          </p:cNvSpPr>
          <p:nvPr>
            <p:ph idx="1"/>
          </p:nvPr>
        </p:nvSpPr>
        <p:spPr>
          <a:xfrm>
            <a:off x="207390" y="205149"/>
            <a:ext cx="11745797" cy="6525589"/>
          </a:xfrm>
        </p:spPr>
        <p:txBody>
          <a:bodyPr>
            <a:noAutofit/>
          </a:bodyPr>
          <a:lstStyle/>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（四）汉字和汉语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和拼音文字相比，汉字和汉语的关系有几点特别的地方：</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汉字往往可以通过字形确定义类（见形知义）；</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日        休           上</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“姐、姑、姨、她”等因字形中有一个“女”而可以断定和女性有关。</a:t>
            </a:r>
            <a:endParaRPr lang="en-US" altLang="zh-CN" sz="24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汉字从字形上难以断定字的具体读音（声旁表音准确率低）。</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“张、帐、怅、苌、伥”，“长”就是上述这些字的声旁。</a:t>
            </a: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DD0C45FC-B0C0-563A-EDCC-63A1CEBAFE98}"/>
              </a:ext>
            </a:extLst>
          </p:cNvPr>
          <p:cNvPicPr>
            <a:picLocks noChangeAspect="1"/>
          </p:cNvPicPr>
          <p:nvPr/>
        </p:nvPicPr>
        <p:blipFill>
          <a:blip r:embed="rId2"/>
          <a:stretch>
            <a:fillRect/>
          </a:stretch>
        </p:blipFill>
        <p:spPr>
          <a:xfrm>
            <a:off x="587581" y="4405410"/>
            <a:ext cx="670383" cy="670383"/>
          </a:xfrm>
          <a:prstGeom prst="rect">
            <a:avLst/>
          </a:prstGeom>
        </p:spPr>
      </p:pic>
      <p:pic>
        <p:nvPicPr>
          <p:cNvPr id="5" name="图片 4">
            <a:extLst>
              <a:ext uri="{FF2B5EF4-FFF2-40B4-BE49-F238E27FC236}">
                <a16:creationId xmlns:a16="http://schemas.microsoft.com/office/drawing/2014/main" id="{6E4D0244-902F-9064-9C07-7724B63975BB}"/>
              </a:ext>
            </a:extLst>
          </p:cNvPr>
          <p:cNvPicPr>
            <a:picLocks noChangeAspect="1"/>
          </p:cNvPicPr>
          <p:nvPr/>
        </p:nvPicPr>
        <p:blipFill>
          <a:blip r:embed="rId3"/>
          <a:stretch>
            <a:fillRect/>
          </a:stretch>
        </p:blipFill>
        <p:spPr>
          <a:xfrm>
            <a:off x="2020970" y="4361418"/>
            <a:ext cx="714375" cy="714375"/>
          </a:xfrm>
          <a:prstGeom prst="rect">
            <a:avLst/>
          </a:prstGeom>
        </p:spPr>
      </p:pic>
      <p:pic>
        <p:nvPicPr>
          <p:cNvPr id="6" name="图片 5">
            <a:extLst>
              <a:ext uri="{FF2B5EF4-FFF2-40B4-BE49-F238E27FC236}">
                <a16:creationId xmlns:a16="http://schemas.microsoft.com/office/drawing/2014/main" id="{D206BE8D-3888-CD03-9863-A9EE2B82D71E}"/>
              </a:ext>
            </a:extLst>
          </p:cNvPr>
          <p:cNvPicPr>
            <a:picLocks noChangeAspect="1"/>
          </p:cNvPicPr>
          <p:nvPr/>
        </p:nvPicPr>
        <p:blipFill>
          <a:blip r:embed="rId4"/>
          <a:stretch>
            <a:fillRect/>
          </a:stretch>
        </p:blipFill>
        <p:spPr>
          <a:xfrm>
            <a:off x="3760654" y="4297002"/>
            <a:ext cx="887200" cy="887200"/>
          </a:xfrm>
          <a:prstGeom prst="rect">
            <a:avLst/>
          </a:prstGeom>
        </p:spPr>
      </p:pic>
    </p:spTree>
    <p:extLst>
      <p:ext uri="{BB962C8B-B14F-4D97-AF65-F5344CB8AC3E}">
        <p14:creationId xmlns:p14="http://schemas.microsoft.com/office/powerpoint/2010/main" val="13620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9C07D5-CF95-C10C-009B-14E6196F6631}"/>
              </a:ext>
            </a:extLst>
          </p:cNvPr>
          <p:cNvSpPr>
            <a:spLocks noGrp="1"/>
          </p:cNvSpPr>
          <p:nvPr>
            <p:ph idx="1"/>
          </p:nvPr>
        </p:nvSpPr>
        <p:spPr>
          <a:xfrm>
            <a:off x="358219" y="320510"/>
            <a:ext cx="11472420" cy="6202837"/>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对汉字系统的引进</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）与汉字造字法相同的意音文字：壮字、喃字、契丹大字、西夏文</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p>
          <a:p>
            <a:endParaRPr lang="zh-CN" altLang="en-US" dirty="0"/>
          </a:p>
        </p:txBody>
      </p:sp>
      <p:pic>
        <p:nvPicPr>
          <p:cNvPr id="4" name="图片 3">
            <a:extLst>
              <a:ext uri="{FF2B5EF4-FFF2-40B4-BE49-F238E27FC236}">
                <a16:creationId xmlns:a16="http://schemas.microsoft.com/office/drawing/2014/main" id="{7D64EF21-0F08-FACE-8379-8B0D44DEEC72}"/>
              </a:ext>
            </a:extLst>
          </p:cNvPr>
          <p:cNvPicPr>
            <a:picLocks noChangeAspect="1"/>
          </p:cNvPicPr>
          <p:nvPr/>
        </p:nvPicPr>
        <p:blipFill>
          <a:blip r:embed="rId2"/>
          <a:stretch>
            <a:fillRect/>
          </a:stretch>
        </p:blipFill>
        <p:spPr>
          <a:xfrm>
            <a:off x="122548" y="1668544"/>
            <a:ext cx="3751868" cy="5024240"/>
          </a:xfrm>
          <a:prstGeom prst="rect">
            <a:avLst/>
          </a:prstGeom>
        </p:spPr>
      </p:pic>
      <p:pic>
        <p:nvPicPr>
          <p:cNvPr id="5" name="图片 4">
            <a:extLst>
              <a:ext uri="{FF2B5EF4-FFF2-40B4-BE49-F238E27FC236}">
                <a16:creationId xmlns:a16="http://schemas.microsoft.com/office/drawing/2014/main" id="{B067D774-B108-AFEB-933A-F41A0FB67228}"/>
              </a:ext>
            </a:extLst>
          </p:cNvPr>
          <p:cNvPicPr>
            <a:picLocks noChangeAspect="1"/>
          </p:cNvPicPr>
          <p:nvPr/>
        </p:nvPicPr>
        <p:blipFill>
          <a:blip r:embed="rId3"/>
          <a:stretch>
            <a:fillRect/>
          </a:stretch>
        </p:blipFill>
        <p:spPr>
          <a:xfrm>
            <a:off x="4110087" y="1668544"/>
            <a:ext cx="3751868" cy="5026674"/>
          </a:xfrm>
          <a:prstGeom prst="rect">
            <a:avLst/>
          </a:prstGeom>
        </p:spPr>
      </p:pic>
      <p:pic>
        <p:nvPicPr>
          <p:cNvPr id="6" name="图片 5">
            <a:extLst>
              <a:ext uri="{FF2B5EF4-FFF2-40B4-BE49-F238E27FC236}">
                <a16:creationId xmlns:a16="http://schemas.microsoft.com/office/drawing/2014/main" id="{2FE9B225-20D8-A259-5F1F-FB31E0D13EEE}"/>
              </a:ext>
            </a:extLst>
          </p:cNvPr>
          <p:cNvPicPr>
            <a:picLocks noChangeAspect="1"/>
          </p:cNvPicPr>
          <p:nvPr/>
        </p:nvPicPr>
        <p:blipFill>
          <a:blip r:embed="rId4"/>
          <a:stretch>
            <a:fillRect/>
          </a:stretch>
        </p:blipFill>
        <p:spPr>
          <a:xfrm>
            <a:off x="8270670" y="2212737"/>
            <a:ext cx="3339790" cy="3361063"/>
          </a:xfrm>
          <a:prstGeom prst="rect">
            <a:avLst/>
          </a:prstGeom>
        </p:spPr>
      </p:pic>
    </p:spTree>
    <p:extLst>
      <p:ext uri="{BB962C8B-B14F-4D97-AF65-F5344CB8AC3E}">
        <p14:creationId xmlns:p14="http://schemas.microsoft.com/office/powerpoint/2010/main" val="17066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F6D8B1-D18E-78B3-C455-85D64FAC5155}"/>
              </a:ext>
            </a:extLst>
          </p:cNvPr>
          <p:cNvSpPr>
            <a:spLocks noGrp="1"/>
          </p:cNvSpPr>
          <p:nvPr>
            <p:ph idx="1"/>
          </p:nvPr>
        </p:nvSpPr>
        <p:spPr>
          <a:xfrm>
            <a:off x="433633" y="329938"/>
            <a:ext cx="11368726" cy="6108569"/>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）音节文字：日本假名、朝鲜谚文、契丹小字（后二者实为由音位合成的音节文字）</a:t>
            </a:r>
            <a:r>
              <a:rPr lang="en-US" altLang="zh-CN" dirty="0">
                <a:latin typeface="宋体" panose="02010600030101010101" pitchFamily="2" charset="-122"/>
                <a:ea typeface="宋体" panose="02010600030101010101" pitchFamily="2" charset="-122"/>
              </a:rPr>
              <a:t>……</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4054300F-1424-E43F-9D19-77BB82C1F5BE}"/>
              </a:ext>
            </a:extLst>
          </p:cNvPr>
          <p:cNvPicPr>
            <a:picLocks noChangeAspect="1"/>
          </p:cNvPicPr>
          <p:nvPr/>
        </p:nvPicPr>
        <p:blipFill>
          <a:blip r:embed="rId2"/>
          <a:stretch>
            <a:fillRect/>
          </a:stretch>
        </p:blipFill>
        <p:spPr>
          <a:xfrm>
            <a:off x="96134" y="2145496"/>
            <a:ext cx="4598414" cy="3443960"/>
          </a:xfrm>
          <a:prstGeom prst="rect">
            <a:avLst/>
          </a:prstGeom>
        </p:spPr>
      </p:pic>
      <p:pic>
        <p:nvPicPr>
          <p:cNvPr id="4" name="图片 3">
            <a:extLst>
              <a:ext uri="{FF2B5EF4-FFF2-40B4-BE49-F238E27FC236}">
                <a16:creationId xmlns:a16="http://schemas.microsoft.com/office/drawing/2014/main" id="{7324F354-3560-6596-2392-1BD194FABC92}"/>
              </a:ext>
            </a:extLst>
          </p:cNvPr>
          <p:cNvPicPr>
            <a:picLocks noChangeAspect="1"/>
          </p:cNvPicPr>
          <p:nvPr/>
        </p:nvPicPr>
        <p:blipFill>
          <a:blip r:embed="rId3"/>
          <a:stretch>
            <a:fillRect/>
          </a:stretch>
        </p:blipFill>
        <p:spPr>
          <a:xfrm>
            <a:off x="4694548" y="1285041"/>
            <a:ext cx="3429000" cy="4743450"/>
          </a:xfrm>
          <a:prstGeom prst="rect">
            <a:avLst/>
          </a:prstGeom>
        </p:spPr>
      </p:pic>
      <p:pic>
        <p:nvPicPr>
          <p:cNvPr id="5" name="图片 4">
            <a:extLst>
              <a:ext uri="{FF2B5EF4-FFF2-40B4-BE49-F238E27FC236}">
                <a16:creationId xmlns:a16="http://schemas.microsoft.com/office/drawing/2014/main" id="{8D745714-AE87-B8F4-79E6-6E5AD9470222}"/>
              </a:ext>
            </a:extLst>
          </p:cNvPr>
          <p:cNvPicPr>
            <a:picLocks noChangeAspect="1"/>
          </p:cNvPicPr>
          <p:nvPr/>
        </p:nvPicPr>
        <p:blipFill>
          <a:blip r:embed="rId4"/>
          <a:stretch>
            <a:fillRect/>
          </a:stretch>
        </p:blipFill>
        <p:spPr>
          <a:xfrm>
            <a:off x="7506289" y="2039184"/>
            <a:ext cx="4381500" cy="3533775"/>
          </a:xfrm>
          <a:prstGeom prst="rect">
            <a:avLst/>
          </a:prstGeom>
        </p:spPr>
      </p:pic>
    </p:spTree>
    <p:extLst>
      <p:ext uri="{BB962C8B-B14F-4D97-AF65-F5344CB8AC3E}">
        <p14:creationId xmlns:p14="http://schemas.microsoft.com/office/powerpoint/2010/main" val="39738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F31BE0-A3EF-7AF9-4A3A-EC3D10C700A4}"/>
              </a:ext>
            </a:extLst>
          </p:cNvPr>
          <p:cNvSpPr>
            <a:spLocks noGrp="1"/>
          </p:cNvSpPr>
          <p:nvPr>
            <p:ph idx="1"/>
          </p:nvPr>
        </p:nvSpPr>
        <p:spPr>
          <a:xfrm>
            <a:off x="199534" y="193987"/>
            <a:ext cx="11792932" cy="647002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（三）文字适应语言和文字的相对独立性</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文字适应语言</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辅音文字（北闪米特文字、阿拉伯字母）的诞生地语言皆为亚</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非语系，该语系语言中辅音表词根义，元音表形态范畴；</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希腊字母系统皆为音位文字，因为欧洲语言基本为印欧语，以元辅音表示词根义并有丰富的形态变化；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汉语语词以单音节占优势，无形态变化，缺少词缀，与汉字语素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音节文字特征吻合。</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文字的相对独立性</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）受文化等因素影响，部分民族文字与语言之间并不十分匹配。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日本、朝鲜（属于黏着语，在实义词干后有丰富的接尾成分）在创制本国文字前一直使用汉字；</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许多西亚、中亚的印欧语系、阿尔泰语系（存在元音和谐）语言一直使用阿拉伯字母。</a:t>
            </a:r>
          </a:p>
        </p:txBody>
      </p:sp>
    </p:spTree>
    <p:extLst>
      <p:ext uri="{BB962C8B-B14F-4D97-AF65-F5344CB8AC3E}">
        <p14:creationId xmlns:p14="http://schemas.microsoft.com/office/powerpoint/2010/main" val="218744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CC679B-F622-32D0-4A5A-88BB2AE03AF3}"/>
              </a:ext>
            </a:extLst>
          </p:cNvPr>
          <p:cNvSpPr>
            <a:spLocks noGrp="1"/>
          </p:cNvSpPr>
          <p:nvPr>
            <p:ph idx="1"/>
          </p:nvPr>
        </p:nvSpPr>
        <p:spPr>
          <a:xfrm>
            <a:off x="282804" y="207390"/>
            <a:ext cx="7616858" cy="6513921"/>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）用什么形体去记录语言，其间没有必然的联系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不同的语言可以采用相同的文字形式</a:t>
            </a:r>
          </a:p>
          <a:p>
            <a:pPr marL="0" indent="0">
              <a:buNone/>
            </a:pPr>
            <a:r>
              <a:rPr lang="zh-CN" altLang="en-US" dirty="0">
                <a:latin typeface="宋体" panose="02010600030101010101" pitchFamily="2" charset="-122"/>
                <a:ea typeface="宋体" panose="02010600030101010101" pitchFamily="2" charset="-122"/>
              </a:rPr>
              <a:t>  </a:t>
            </a:r>
            <a:r>
              <a:rPr lang="zh-CN" altLang="en-US" sz="2400" dirty="0">
                <a:latin typeface="楷体" panose="02010609060101010101" pitchFamily="49" charset="-122"/>
                <a:ea typeface="楷体" panose="02010609060101010101" pitchFamily="49" charset="-122"/>
              </a:rPr>
              <a:t>欧洲中西部大部分语言（包括印欧语系日耳曼语族、凯尔特语族、罗曼语族、斯拉夫语族，乌拉尔语系等）皆用拉丁字母作为文字系统；</a:t>
            </a:r>
          </a:p>
          <a:p>
            <a:r>
              <a:rPr lang="zh-CN" altLang="en-US" dirty="0">
                <a:latin typeface="宋体" panose="02010600030101010101" pitchFamily="2" charset="-122"/>
                <a:ea typeface="宋体" panose="02010600030101010101" pitchFamily="2" charset="-122"/>
              </a:rPr>
              <a:t>同一语言也可以采用不同的文字形式</a:t>
            </a:r>
          </a:p>
          <a:p>
            <a:pPr marL="0" indent="0">
              <a:buNone/>
            </a:pPr>
            <a:r>
              <a:rPr lang="zh-CN" altLang="en-US" sz="2400" dirty="0">
                <a:latin typeface="楷体" panose="02010609060101010101" pitchFamily="49" charset="-122"/>
                <a:ea typeface="楷体" panose="02010609060101010101" pitchFamily="49" charset="-122"/>
              </a:rPr>
              <a:t>  印地语与乌尔都语实为同一语言（印度斯坦语），但印地语用天城体字母，乌尔都语用阿拉伯字母。塞尔维亚语和克罗地亚语实为同一语言，但塞尔维亚语用西里尔字母，克罗地亚语用拉丁字母。我国回族过去有“小儿锦（小儿经）”，用阿拉伯字母拼写汉语。</a:t>
            </a:r>
          </a:p>
          <a:p>
            <a:pPr marL="0" indent="0">
              <a:buNone/>
            </a:pPr>
            <a:r>
              <a:rPr lang="zh-CN" altLang="en-US" sz="2400" dirty="0">
                <a:latin typeface="楷体" panose="02010609060101010101" pitchFamily="49" charset="-122"/>
                <a:ea typeface="楷体" panose="02010609060101010101" pitchFamily="49" charset="-122"/>
              </a:rPr>
              <a:t>  朝鲜、越南等国家原来采用汉字，后来经过文字改革，实现了拼音化。中亚五国原来采用阿拉伯字母，后来受前苏联影响改用西里尔字母。</a:t>
            </a:r>
          </a:p>
          <a:p>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C60F03B5-6E8F-0B8E-4D16-9F37325EC476}"/>
              </a:ext>
            </a:extLst>
          </p:cNvPr>
          <p:cNvPicPr>
            <a:picLocks noChangeAspect="1"/>
          </p:cNvPicPr>
          <p:nvPr/>
        </p:nvPicPr>
        <p:blipFill>
          <a:blip r:embed="rId2"/>
          <a:stretch>
            <a:fillRect/>
          </a:stretch>
        </p:blipFill>
        <p:spPr>
          <a:xfrm>
            <a:off x="7835007" y="207390"/>
            <a:ext cx="4292338" cy="5997808"/>
          </a:xfrm>
          <a:prstGeom prst="rect">
            <a:avLst/>
          </a:prstGeom>
        </p:spPr>
      </p:pic>
      <p:sp>
        <p:nvSpPr>
          <p:cNvPr id="8" name="文本框 7">
            <a:extLst>
              <a:ext uri="{FF2B5EF4-FFF2-40B4-BE49-F238E27FC236}">
                <a16:creationId xmlns:a16="http://schemas.microsoft.com/office/drawing/2014/main" id="{D79A09C3-CF8E-0BDA-E652-A9119B45AD87}"/>
              </a:ext>
            </a:extLst>
          </p:cNvPr>
          <p:cNvSpPr txBox="1"/>
          <p:nvPr/>
        </p:nvSpPr>
        <p:spPr>
          <a:xfrm>
            <a:off x="9541164" y="6259646"/>
            <a:ext cx="1413163"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小儿锦</a:t>
            </a:r>
          </a:p>
        </p:txBody>
      </p:sp>
    </p:spTree>
    <p:extLst>
      <p:ext uri="{BB962C8B-B14F-4D97-AF65-F5344CB8AC3E}">
        <p14:creationId xmlns:p14="http://schemas.microsoft.com/office/powerpoint/2010/main" val="110447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12D97F-31AB-04F0-B127-A46121E4B5C4}"/>
              </a:ext>
            </a:extLst>
          </p:cNvPr>
          <p:cNvSpPr>
            <a:spLocks noGrp="1"/>
          </p:cNvSpPr>
          <p:nvPr>
            <p:ph idx="1"/>
          </p:nvPr>
        </p:nvSpPr>
        <p:spPr>
          <a:xfrm>
            <a:off x="443060" y="377072"/>
            <a:ext cx="11397006" cy="6240544"/>
          </a:xfrm>
        </p:spPr>
        <p:txBody>
          <a:bodyPr/>
          <a:lstStyle/>
          <a:p>
            <a:pPr marL="0" indent="0">
              <a:buNone/>
            </a:pPr>
            <a:r>
              <a:rPr lang="zh-CN" altLang="en-US" dirty="0">
                <a:latin typeface="宋体" panose="02010600030101010101" pitchFamily="2" charset="-122"/>
                <a:ea typeface="宋体" panose="02010600030101010101" pitchFamily="2" charset="-122"/>
              </a:rPr>
              <a:t>（四）文字的创制和改革</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文字的创制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这里所说的“文字的创制”并非指的是历史上各种民族语言的文字的创制过程，而是指现代社会里政府或语言学家等为还没有文字的民族的语言创制文字。</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二次世界大战以后，非洲和亚洲的一些殖民地纷纷取得独立，可这些民族有自己的语言而往往没有自己的文字，于是一些国家的政府或语言学家等就为这些没有文字的民族语言创制文字，这项工作在五六十年代形成一个高潮，国外称这项工作为“语言规划”。</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我国自</a:t>
            </a: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50</a:t>
            </a:r>
            <a:r>
              <a:rPr lang="zh-CN" altLang="en-US" sz="2400" dirty="0">
                <a:latin typeface="楷体" panose="02010609060101010101" pitchFamily="49" charset="-122"/>
                <a:ea typeface="楷体" panose="02010609060101010101" pitchFamily="49" charset="-122"/>
              </a:rPr>
              <a:t>年代起，政府有关部门组织语言学家先后为侗、苗、瑶、佤、哈尼、傈僳、纳西等十几个上述民族的语言创制了采用拉丁字母的拼音文字。</a:t>
            </a:r>
          </a:p>
        </p:txBody>
      </p:sp>
    </p:spTree>
    <p:extLst>
      <p:ext uri="{BB962C8B-B14F-4D97-AF65-F5344CB8AC3E}">
        <p14:creationId xmlns:p14="http://schemas.microsoft.com/office/powerpoint/2010/main" val="368360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872318-4A7A-95AB-4440-8AA0189BC136}"/>
              </a:ext>
            </a:extLst>
          </p:cNvPr>
          <p:cNvSpPr>
            <a:spLocks noGrp="1"/>
          </p:cNvSpPr>
          <p:nvPr>
            <p:ph idx="1"/>
          </p:nvPr>
        </p:nvSpPr>
        <p:spPr>
          <a:xfrm>
            <a:off x="355076" y="238027"/>
            <a:ext cx="11481847" cy="6381946"/>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文字改革</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文字改革有三种类型：一种是正字法的改革，一种是字符类型的改革，一种是文字类型的改革。</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）正字法的改革</a:t>
            </a:r>
          </a:p>
          <a:p>
            <a:r>
              <a:rPr lang="zh-CN" altLang="en-US" dirty="0">
                <a:latin typeface="宋体" panose="02010600030101010101" pitchFamily="2" charset="-122"/>
                <a:ea typeface="宋体" panose="02010600030101010101" pitchFamily="2" charset="-122"/>
              </a:rPr>
              <a:t>即这个文字类型和字符类型不变，只是对正字法的个别规则和个别字符进行调整。</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我国</a:t>
            </a: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50</a:t>
            </a:r>
            <a:r>
              <a:rPr lang="zh-CN" altLang="en-US" sz="2400" dirty="0">
                <a:latin typeface="楷体" panose="02010609060101010101" pitchFamily="49" charset="-122"/>
                <a:ea typeface="楷体" panose="02010609060101010101" pitchFamily="49" charset="-122"/>
              </a:rPr>
              <a:t>年代推行的汉字简化方案。</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西方国家对拼写法的改革：如</a:t>
            </a:r>
            <a:r>
              <a:rPr lang="en-US" altLang="zh-CN" sz="2400" dirty="0">
                <a:latin typeface="楷体" panose="02010609060101010101" pitchFamily="49" charset="-122"/>
                <a:ea typeface="楷体" panose="02010609060101010101" pitchFamily="49" charset="-122"/>
              </a:rPr>
              <a:t>1911</a:t>
            </a:r>
            <a:r>
              <a:rPr lang="zh-CN" altLang="en-US" sz="2400" dirty="0">
                <a:latin typeface="楷体" panose="02010609060101010101" pitchFamily="49" charset="-122"/>
                <a:ea typeface="楷体" panose="02010609060101010101" pitchFamily="49" charset="-122"/>
              </a:rPr>
              <a:t>年，葡萄牙语拼写法改革，废除字母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楷体" panose="02010609060101010101" pitchFamily="49" charset="-122"/>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的音值由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年恢复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字母，但使用受限。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年里约奥运会开幕式部分国家铭牌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enya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aza</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hstan                   Tur</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ey                        U</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raine</a:t>
            </a:r>
          </a:p>
          <a:p>
            <a:r>
              <a:rPr lang="zh-CN" altLang="en-US" dirty="0">
                <a:latin typeface="宋体" panose="02010600030101010101" pitchFamily="2" charset="-122"/>
                <a:ea typeface="宋体" panose="02010600030101010101" pitchFamily="2" charset="-122"/>
              </a:rPr>
              <a:t>这种改革由于涉及面不广，对整个文字系统也无影响，所以比较容易推广。</a:t>
            </a:r>
          </a:p>
        </p:txBody>
      </p:sp>
      <p:pic>
        <p:nvPicPr>
          <p:cNvPr id="5" name="图片 4">
            <a:extLst>
              <a:ext uri="{FF2B5EF4-FFF2-40B4-BE49-F238E27FC236}">
                <a16:creationId xmlns:a16="http://schemas.microsoft.com/office/drawing/2014/main" id="{E9EE59B5-2342-4ECF-CE6C-C909B68F7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12" y="4685004"/>
            <a:ext cx="2102357" cy="570247"/>
          </a:xfrm>
          <a:prstGeom prst="rect">
            <a:avLst/>
          </a:prstGeom>
        </p:spPr>
      </p:pic>
      <p:pic>
        <p:nvPicPr>
          <p:cNvPr id="6" name="图片 5">
            <a:extLst>
              <a:ext uri="{FF2B5EF4-FFF2-40B4-BE49-F238E27FC236}">
                <a16:creationId xmlns:a16="http://schemas.microsoft.com/office/drawing/2014/main" id="{0A01BB37-3C36-5AB3-D1F6-5D8BF2E548D9}"/>
              </a:ext>
            </a:extLst>
          </p:cNvPr>
          <p:cNvPicPr>
            <a:picLocks noChangeAspect="1"/>
          </p:cNvPicPr>
          <p:nvPr/>
        </p:nvPicPr>
        <p:blipFill>
          <a:blip r:embed="rId3"/>
          <a:stretch>
            <a:fillRect/>
          </a:stretch>
        </p:blipFill>
        <p:spPr>
          <a:xfrm>
            <a:off x="3303338" y="4648673"/>
            <a:ext cx="2183680" cy="606578"/>
          </a:xfrm>
          <a:prstGeom prst="rect">
            <a:avLst/>
          </a:prstGeom>
        </p:spPr>
      </p:pic>
      <p:pic>
        <p:nvPicPr>
          <p:cNvPr id="7" name="图片 6">
            <a:extLst>
              <a:ext uri="{FF2B5EF4-FFF2-40B4-BE49-F238E27FC236}">
                <a16:creationId xmlns:a16="http://schemas.microsoft.com/office/drawing/2014/main" id="{A602E0C2-5568-B830-8474-15E3F3CC09B0}"/>
              </a:ext>
            </a:extLst>
          </p:cNvPr>
          <p:cNvPicPr>
            <a:picLocks noChangeAspect="1"/>
          </p:cNvPicPr>
          <p:nvPr/>
        </p:nvPicPr>
        <p:blipFill>
          <a:blip r:embed="rId4"/>
          <a:stretch>
            <a:fillRect/>
          </a:stretch>
        </p:blipFill>
        <p:spPr>
          <a:xfrm>
            <a:off x="6095999" y="4648673"/>
            <a:ext cx="2019300" cy="581025"/>
          </a:xfrm>
          <a:prstGeom prst="rect">
            <a:avLst/>
          </a:prstGeom>
        </p:spPr>
      </p:pic>
      <p:pic>
        <p:nvPicPr>
          <p:cNvPr id="8" name="图片 7">
            <a:extLst>
              <a:ext uri="{FF2B5EF4-FFF2-40B4-BE49-F238E27FC236}">
                <a16:creationId xmlns:a16="http://schemas.microsoft.com/office/drawing/2014/main" id="{3569374D-E581-0BEE-E198-501A190D5F22}"/>
              </a:ext>
            </a:extLst>
          </p:cNvPr>
          <p:cNvPicPr>
            <a:picLocks noChangeAspect="1"/>
          </p:cNvPicPr>
          <p:nvPr/>
        </p:nvPicPr>
        <p:blipFill>
          <a:blip r:embed="rId5"/>
          <a:stretch>
            <a:fillRect/>
          </a:stretch>
        </p:blipFill>
        <p:spPr>
          <a:xfrm>
            <a:off x="8435280" y="4619322"/>
            <a:ext cx="2638180" cy="610376"/>
          </a:xfrm>
          <a:prstGeom prst="rect">
            <a:avLst/>
          </a:prstGeom>
        </p:spPr>
      </p:pic>
    </p:spTree>
    <p:extLst>
      <p:ext uri="{BB962C8B-B14F-4D97-AF65-F5344CB8AC3E}">
        <p14:creationId xmlns:p14="http://schemas.microsoft.com/office/powerpoint/2010/main" val="11771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D9594A-5F9D-BE35-B75F-8E834C5E296E}"/>
              </a:ext>
            </a:extLst>
          </p:cNvPr>
          <p:cNvSpPr>
            <a:spLocks noGrp="1"/>
          </p:cNvSpPr>
          <p:nvPr>
            <p:ph idx="1"/>
          </p:nvPr>
        </p:nvSpPr>
        <p:spPr>
          <a:xfrm>
            <a:off x="395926" y="329938"/>
            <a:ext cx="11415860" cy="6221691"/>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）字符类型的改革</a:t>
            </a:r>
          </a:p>
          <a:p>
            <a:r>
              <a:rPr lang="zh-CN" altLang="en-US" dirty="0">
                <a:latin typeface="宋体" panose="02010600030101010101" pitchFamily="2" charset="-122"/>
                <a:ea typeface="宋体" panose="02010600030101010101" pitchFamily="2" charset="-122"/>
              </a:rPr>
              <a:t>即文字类型不变，而字符类型改变了。</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维吾尔族过去使用回鹘文字母（蒙文字母的前身），</a:t>
            </a:r>
            <a:r>
              <a:rPr lang="en-US" altLang="zh-CN" sz="2400" dirty="0">
                <a:latin typeface="楷体" panose="02010609060101010101" pitchFamily="49" charset="-122"/>
                <a:ea typeface="楷体" panose="02010609060101010101" pitchFamily="49" charset="-122"/>
              </a:rPr>
              <a:t>10</a:t>
            </a:r>
            <a:r>
              <a:rPr lang="zh-CN" altLang="en-US" sz="2400" dirty="0">
                <a:latin typeface="楷体" panose="02010609060101010101" pitchFamily="49" charset="-122"/>
                <a:ea typeface="楷体" panose="02010609060101010101" pitchFamily="49" charset="-122"/>
              </a:rPr>
              <a:t>世纪初伊斯兰教传入新疆，逐渐废弃了回鹘文字而广泛改用阿拉伯字母来拼写自己的语言。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年代，土耳其进行文字改革，用拉丁字母代替了原来使用的阿拉伯字母。</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年代，前苏联治下的哈萨克斯坦进行文字改革，用拉丁字母代替了原来使用的阿拉伯字母；</a:t>
            </a:r>
            <a:r>
              <a:rPr lang="en-US" altLang="zh-CN" sz="2400" dirty="0">
                <a:latin typeface="楷体" panose="02010609060101010101" pitchFamily="49" charset="-122"/>
                <a:ea typeface="楷体" panose="02010609060101010101" pitchFamily="49" charset="-122"/>
              </a:rPr>
              <a:t>40</a:t>
            </a:r>
            <a:r>
              <a:rPr lang="zh-CN" altLang="en-US" sz="2400" dirty="0">
                <a:latin typeface="楷体" panose="02010609060101010101" pitchFamily="49" charset="-122"/>
                <a:ea typeface="楷体" panose="02010609060101010101" pitchFamily="49" charset="-122"/>
              </a:rPr>
              <a:t>年代，又用西里尔字母替代了拉丁字母；最近又计划在</a:t>
            </a:r>
            <a:r>
              <a:rPr lang="en-US" altLang="zh-CN" sz="2400" dirty="0">
                <a:latin typeface="楷体" panose="02010609060101010101" pitchFamily="49" charset="-122"/>
                <a:ea typeface="楷体" panose="02010609060101010101" pitchFamily="49" charset="-122"/>
              </a:rPr>
              <a:t>2025</a:t>
            </a:r>
            <a:r>
              <a:rPr lang="zh-CN" altLang="en-US" sz="2400" dirty="0">
                <a:latin typeface="楷体" panose="02010609060101010101" pitchFamily="49" charset="-122"/>
                <a:ea typeface="楷体" panose="02010609060101010101" pitchFamily="49" charset="-122"/>
              </a:rPr>
              <a:t>年，全面使用拉丁字母拼写哈萨克语。阿拉伯、拉丁、西里尔字母都是表音文字。</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13</a:t>
            </a:r>
            <a:r>
              <a:rPr lang="zh-CN" altLang="en-US" sz="2400" dirty="0">
                <a:latin typeface="楷体" panose="02010609060101010101" pitchFamily="49" charset="-122"/>
                <a:ea typeface="楷体" panose="02010609060101010101" pitchFamily="49" charset="-122"/>
              </a:rPr>
              <a:t>世纪越南进行文字改革，用在汉字基础上创制的喃字部分代替原来使用的汉字。汉字和喃字都是意音文字。</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字符类型的改革在难度上要大于正字法的改革。</a:t>
            </a: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C61EF22E-FC25-FF64-6825-59BDA01F729D}"/>
              </a:ext>
            </a:extLst>
          </p:cNvPr>
          <p:cNvPicPr>
            <a:picLocks noChangeAspect="1"/>
          </p:cNvPicPr>
          <p:nvPr/>
        </p:nvPicPr>
        <p:blipFill>
          <a:blip r:embed="rId2"/>
          <a:stretch>
            <a:fillRect/>
          </a:stretch>
        </p:blipFill>
        <p:spPr>
          <a:xfrm>
            <a:off x="865891" y="3620417"/>
            <a:ext cx="10475929" cy="1611681"/>
          </a:xfrm>
          <a:prstGeom prst="rect">
            <a:avLst/>
          </a:prstGeom>
        </p:spPr>
      </p:pic>
    </p:spTree>
    <p:extLst>
      <p:ext uri="{BB962C8B-B14F-4D97-AF65-F5344CB8AC3E}">
        <p14:creationId xmlns:p14="http://schemas.microsoft.com/office/powerpoint/2010/main" val="333700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02705A-FAA5-0073-1BE1-C3199A08F34B}"/>
              </a:ext>
            </a:extLst>
          </p:cNvPr>
          <p:cNvSpPr>
            <a:spLocks noGrp="1"/>
          </p:cNvSpPr>
          <p:nvPr>
            <p:ph idx="1"/>
          </p:nvPr>
        </p:nvSpPr>
        <p:spPr>
          <a:xfrm>
            <a:off x="395925" y="226242"/>
            <a:ext cx="11387579" cy="6344239"/>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）文字类型的改革</a:t>
            </a:r>
          </a:p>
          <a:p>
            <a:r>
              <a:rPr lang="zh-CN" altLang="en-US" dirty="0">
                <a:latin typeface="宋体" panose="02010600030101010101" pitchFamily="2" charset="-122"/>
                <a:ea typeface="宋体" panose="02010600030101010101" pitchFamily="2" charset="-122"/>
              </a:rPr>
              <a:t>即改变文字类型的一种改革。</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公元</a:t>
            </a:r>
            <a:r>
              <a:rPr lang="en-US" altLang="zh-CN" sz="2400" dirty="0">
                <a:latin typeface="楷体" panose="02010609060101010101" pitchFamily="49" charset="-122"/>
                <a:ea typeface="楷体" panose="02010609060101010101" pitchFamily="49" charset="-122"/>
              </a:rPr>
              <a:t>7</a:t>
            </a:r>
            <a:r>
              <a:rPr lang="zh-CN" altLang="en-US" sz="2400" dirty="0">
                <a:latin typeface="楷体" panose="02010609060101010101" pitchFamily="49" charset="-122"/>
                <a:ea typeface="楷体" panose="02010609060101010101" pitchFamily="49" charset="-122"/>
              </a:rPr>
              <a:t>世纪，日本用在汉字基础上创制的文字“假名”部分代替原来使用的汉字；</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公元</a:t>
            </a:r>
            <a:r>
              <a:rPr lang="en-US" altLang="zh-CN" sz="2400" dirty="0">
                <a:latin typeface="楷体" panose="02010609060101010101" pitchFamily="49" charset="-122"/>
                <a:ea typeface="楷体" panose="02010609060101010101" pitchFamily="49" charset="-122"/>
              </a:rPr>
              <a:t>15</a:t>
            </a:r>
            <a:r>
              <a:rPr lang="zh-CN" altLang="en-US" sz="2400" dirty="0">
                <a:latin typeface="楷体" panose="02010609060101010101" pitchFamily="49" charset="-122"/>
                <a:ea typeface="楷体" panose="02010609060101010101" pitchFamily="49" charset="-122"/>
              </a:rPr>
              <a:t>世纪，朝鲜用在汉字笔画基础上创制的表音文字“谚文”部分代替汉字。今北朝鲜，谚文已完全替代汉字，韩国，汉字使用受限；</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40</a:t>
            </a:r>
            <a:r>
              <a:rPr lang="zh-CN" altLang="en-US" sz="2400" dirty="0">
                <a:latin typeface="楷体" panose="02010609060101010101" pitchFamily="49" charset="-122"/>
                <a:ea typeface="楷体" panose="02010609060101010101" pitchFamily="49" charset="-122"/>
              </a:rPr>
              <a:t>年代，越南采用拉丁字母的越南拼音文字代替原来采用的汉字和喃字；</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汉字、喃字为意音文字，假名、谚文、拉丁字母为表音文字。</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文字类型的改革是文字改革中难度最大的一种。</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与语言相比，文字有很大的保守性。语言变了，文字的写法可以不变。</a:t>
            </a:r>
          </a:p>
          <a:p>
            <a:r>
              <a:rPr lang="zh-CN" altLang="en-US" dirty="0">
                <a:latin typeface="宋体" panose="02010600030101010101" pitchFamily="2" charset="-122"/>
                <a:ea typeface="宋体" panose="02010600030101010101" pitchFamily="2" charset="-122"/>
              </a:rPr>
              <a:t>文字改革之后，阅读过去的书面材料就有困难。</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若不做认真细致的调查研究，仓促进行文字改革，往往会招致流产。</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1977</a:t>
            </a:r>
            <a:r>
              <a:rPr lang="zh-CN" altLang="en-US" sz="2400" dirty="0">
                <a:latin typeface="楷体" panose="02010609060101010101" pitchFamily="49" charset="-122"/>
                <a:ea typeface="楷体" panose="02010609060101010101" pitchFamily="49" charset="-122"/>
              </a:rPr>
              <a:t>年公布的、</a:t>
            </a:r>
            <a:r>
              <a:rPr lang="en-US" altLang="zh-CN" sz="2400" dirty="0">
                <a:latin typeface="楷体" panose="02010609060101010101" pitchFamily="49" charset="-122"/>
                <a:ea typeface="楷体" panose="02010609060101010101" pitchFamily="49" charset="-122"/>
              </a:rPr>
              <a:t>1986</a:t>
            </a:r>
            <a:r>
              <a:rPr lang="zh-CN" altLang="en-US" sz="2400" dirty="0">
                <a:latin typeface="楷体" panose="02010609060101010101" pitchFamily="49" charset="-122"/>
                <a:ea typeface="楷体" panose="02010609060101010101" pitchFamily="49" charset="-122"/>
              </a:rPr>
              <a:t>年废止的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第二次汉字简化方案（草案）</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009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D0829D-5EDE-9559-12A8-FB0286C5EC1C}"/>
              </a:ext>
            </a:extLst>
          </p:cNvPr>
          <p:cNvSpPr>
            <a:spLocks noGrp="1"/>
          </p:cNvSpPr>
          <p:nvPr>
            <p:ph idx="1"/>
          </p:nvPr>
        </p:nvSpPr>
        <p:spPr>
          <a:xfrm>
            <a:off x="414779" y="386498"/>
            <a:ext cx="11406433" cy="6183983"/>
          </a:xfrm>
        </p:spPr>
        <p:txBody>
          <a:bodyPr/>
          <a:lstStyle/>
          <a:p>
            <a:pPr marL="0" indent="0">
              <a:buNone/>
            </a:pPr>
            <a:r>
              <a:rPr lang="zh-CN" altLang="en-US" dirty="0">
                <a:latin typeface="宋体" panose="02010600030101010101" pitchFamily="2" charset="-122"/>
                <a:ea typeface="宋体" panose="02010600030101010101" pitchFamily="2" charset="-122"/>
              </a:rPr>
              <a:t>（五）汉字与汉语拼音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汉字体系能不能改革，实现拼音化？从目前的条件来说还不可能。</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）汉字这类语素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音节文字适应了汉语单音节语素的特点；</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）随着语音演变，汉语音节结构趋向简单，同音语素较多，汉字有区别同音语素或同音词的功能；</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）和拼音文字相比，汉字具有更强的超空间的功能，或者说超方言功能；</a:t>
            </a: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）和拼音文字相比，汉字具有更强的超时间性；</a:t>
            </a:r>
          </a:p>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）我国是一个历史悠久的国家，优秀的文化历史传统都是通过汉字记载下来的，如果废弃汉字，就会中断历史文化传统。</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汉语拼音方案是国家通用语言文字的</a:t>
            </a:r>
            <a:r>
              <a:rPr lang="zh-CN" altLang="en-US" b="1" dirty="0">
                <a:solidFill>
                  <a:srgbClr val="FF0000"/>
                </a:solidFill>
                <a:latin typeface="宋体" panose="02010600030101010101" pitchFamily="2" charset="-122"/>
                <a:ea typeface="宋体" panose="02010600030101010101" pitchFamily="2" charset="-122"/>
              </a:rPr>
              <a:t>辅助工具</a:t>
            </a:r>
            <a:r>
              <a:rPr lang="zh-CN" altLang="en-US" dirty="0">
                <a:latin typeface="宋体" panose="02010600030101010101" pitchFamily="2" charset="-122"/>
                <a:ea typeface="宋体" panose="02010600030101010101" pitchFamily="2" charset="-122"/>
              </a:rPr>
              <a:t>，不是替代汉字的拼音文字。</a:t>
            </a:r>
          </a:p>
        </p:txBody>
      </p:sp>
    </p:spTree>
    <p:extLst>
      <p:ext uri="{BB962C8B-B14F-4D97-AF65-F5344CB8AC3E}">
        <p14:creationId xmlns:p14="http://schemas.microsoft.com/office/powerpoint/2010/main" val="45410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00125" y="280986"/>
            <a:ext cx="9491322" cy="6300000"/>
          </a:xfrm>
          <a:prstGeom prst="rect">
            <a:avLst/>
          </a:prstGeom>
        </p:spPr>
      </p:pic>
    </p:spTree>
    <p:extLst>
      <p:ext uri="{BB962C8B-B14F-4D97-AF65-F5344CB8AC3E}">
        <p14:creationId xmlns:p14="http://schemas.microsoft.com/office/powerpoint/2010/main" val="353845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D30C0A-6D65-0B54-A141-D8EA13A18534}"/>
              </a:ext>
            </a:extLst>
          </p:cNvPr>
          <p:cNvSpPr>
            <a:spLocks noGrp="1"/>
          </p:cNvSpPr>
          <p:nvPr>
            <p:ph idx="1"/>
          </p:nvPr>
        </p:nvSpPr>
        <p:spPr>
          <a:xfrm>
            <a:off x="214009" y="223736"/>
            <a:ext cx="11629768" cy="6478621"/>
          </a:xfrm>
        </p:spPr>
        <p:txBody>
          <a:bodyPr>
            <a:normAutofit/>
          </a:bodyPr>
          <a:lstStyle/>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汉字的形与音无严格的联系。这使得汉字有超越时代和方言的特性。</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而使用拼音文字，如果实际语言中的语音改变，拼音字母和拼写规则也要跟着变。</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汉字与汉语的特点是相适应的。汉语语素以单音节为主要形式，一个语素用一个音节表示；汉字也是记录音节的，一个字独立地表示一个音节，也正好记录一个语素，与汉语语素的特点相适应。</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8F0A42CF-F1C4-FFC8-E213-BD035CB5D26A}"/>
              </a:ext>
            </a:extLst>
          </p:cNvPr>
          <p:cNvPicPr>
            <a:picLocks noChangeAspect="1"/>
          </p:cNvPicPr>
          <p:nvPr/>
        </p:nvPicPr>
        <p:blipFill>
          <a:blip r:embed="rId2"/>
          <a:stretch>
            <a:fillRect/>
          </a:stretch>
        </p:blipFill>
        <p:spPr>
          <a:xfrm>
            <a:off x="1465686" y="649663"/>
            <a:ext cx="9260627" cy="2158171"/>
          </a:xfrm>
          <a:prstGeom prst="rect">
            <a:avLst/>
          </a:prstGeom>
        </p:spPr>
      </p:pic>
      <p:pic>
        <p:nvPicPr>
          <p:cNvPr id="6" name="图片 5">
            <a:extLst>
              <a:ext uri="{FF2B5EF4-FFF2-40B4-BE49-F238E27FC236}">
                <a16:creationId xmlns:a16="http://schemas.microsoft.com/office/drawing/2014/main" id="{2F695DEC-C900-594D-DC74-C7FC6084CB33}"/>
              </a:ext>
            </a:extLst>
          </p:cNvPr>
          <p:cNvPicPr>
            <a:picLocks noChangeAspect="1"/>
          </p:cNvPicPr>
          <p:nvPr/>
        </p:nvPicPr>
        <p:blipFill>
          <a:blip r:embed="rId3"/>
          <a:stretch>
            <a:fillRect/>
          </a:stretch>
        </p:blipFill>
        <p:spPr>
          <a:xfrm>
            <a:off x="2223259" y="3301879"/>
            <a:ext cx="9620518" cy="1316477"/>
          </a:xfrm>
          <a:prstGeom prst="rect">
            <a:avLst/>
          </a:prstGeom>
        </p:spPr>
      </p:pic>
    </p:spTree>
    <p:extLst>
      <p:ext uri="{BB962C8B-B14F-4D97-AF65-F5344CB8AC3E}">
        <p14:creationId xmlns:p14="http://schemas.microsoft.com/office/powerpoint/2010/main" val="27155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4E3BD-8DE4-02AD-44F7-DFA9AECE40C1}"/>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五、书面语</a:t>
            </a:r>
          </a:p>
        </p:txBody>
      </p:sp>
      <p:sp>
        <p:nvSpPr>
          <p:cNvPr id="3" name="内容占位符 2">
            <a:extLst>
              <a:ext uri="{FF2B5EF4-FFF2-40B4-BE49-F238E27FC236}">
                <a16:creationId xmlns:a16="http://schemas.microsoft.com/office/drawing/2014/main" id="{4B10D30A-FB22-DA67-03D7-A5D7F345C202}"/>
              </a:ext>
            </a:extLst>
          </p:cNvPr>
          <p:cNvSpPr>
            <a:spLocks noGrp="1"/>
          </p:cNvSpPr>
          <p:nvPr>
            <p:ph idx="1"/>
          </p:nvPr>
        </p:nvSpPr>
        <p:spPr>
          <a:xfrm>
            <a:off x="332509" y="1825624"/>
            <a:ext cx="11600873" cy="4824557"/>
          </a:xfrm>
        </p:spPr>
        <p:txBody>
          <a:bodyPr/>
          <a:lstStyle/>
          <a:p>
            <a:r>
              <a:rPr lang="zh-CN" altLang="en-US" dirty="0">
                <a:latin typeface="宋体" panose="02010600030101010101" pitchFamily="2" charset="-122"/>
                <a:ea typeface="宋体" panose="02010600030101010101" pitchFamily="2" charset="-122"/>
              </a:rPr>
              <a:t>书面语不是文字问题，而是语言问题。</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（一）口语与书面语</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口语是第一性的，书面语是第二性的</a:t>
            </a:r>
          </a:p>
          <a:p>
            <a:r>
              <a:rPr lang="zh-CN" altLang="en-US" dirty="0">
                <a:latin typeface="宋体" panose="02010600030101010101" pitchFamily="2" charset="-122"/>
                <a:ea typeface="宋体" panose="02010600030101010101" pitchFamily="2" charset="-122"/>
              </a:rPr>
              <a:t>口语，也叫口头语，是人们口头上交际使用的语言。口语是说的语言、听的语言，是语言的客观存在形式之一。</a:t>
            </a:r>
          </a:p>
          <a:p>
            <a:r>
              <a:rPr lang="zh-CN" altLang="en-US" dirty="0">
                <a:latin typeface="宋体" panose="02010600030101010101" pitchFamily="2" charset="-122"/>
                <a:ea typeface="宋体" panose="02010600030101010101" pitchFamily="2" charset="-122"/>
              </a:rPr>
              <a:t>书面语，也叫“笔语”“文字语”，是在文字创制以后逐渐形成的、人们书面上交际使用的语言。书面语是写的语言、看的语言，是语言的又一种客观存在形式。</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651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8C4E4A9-47A8-E619-6AF6-1D5C96CE7170}"/>
              </a:ext>
            </a:extLst>
          </p:cNvPr>
          <p:cNvSpPr>
            <a:spLocks noGrp="1"/>
          </p:cNvSpPr>
          <p:nvPr>
            <p:ph idx="1"/>
          </p:nvPr>
        </p:nvSpPr>
        <p:spPr>
          <a:xfrm>
            <a:off x="295564" y="110836"/>
            <a:ext cx="11730181" cy="6622473"/>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）任何语言，总是先有口语，然后才有书面语；</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）任何一种书面语都是在口语的基础上产生的，并随着口语的发展演变而发展演变的；</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）一种语言可以没有书面语，而不能没有口语。事实上，只有极少数语言既有口语，又有书面语，绝大多数的语言只有口语，而无书面语。</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书面语和口语的联系与区别：</a:t>
            </a:r>
          </a:p>
          <a:p>
            <a:r>
              <a:rPr lang="zh-CN" altLang="en-US" dirty="0">
                <a:latin typeface="宋体" panose="02010600030101010101" pitchFamily="2" charset="-122"/>
                <a:ea typeface="宋体" panose="02010600030101010101" pitchFamily="2" charset="-122"/>
              </a:rPr>
              <a:t>区别：口语往往具有松散、自由、通俗、活泼的总体特征；书面语是口语的加工形式，其总体特征则是严密、规范、典雅、庄重。</a:t>
            </a:r>
          </a:p>
          <a:p>
            <a:r>
              <a:rPr lang="zh-CN" altLang="en-US" dirty="0">
                <a:latin typeface="宋体" panose="02010600030101010101" pitchFamily="2" charset="-122"/>
                <a:ea typeface="宋体" panose="02010600030101010101" pitchFamily="2" charset="-122"/>
              </a:rPr>
              <a:t>联系：相互影响，相互促进。</a:t>
            </a:r>
          </a:p>
          <a:p>
            <a:pPr marL="0" indent="0">
              <a:buNone/>
            </a:pPr>
            <a:r>
              <a:rPr lang="zh-CN" altLang="en-US" dirty="0">
                <a:latin typeface="宋体" panose="02010600030101010101" pitchFamily="2" charset="-122"/>
                <a:ea typeface="宋体" panose="02010600030101010101" pitchFamily="2" charset="-122"/>
              </a:rPr>
              <a:t>  一方面，书面语是在口语基础上产生并发展起来的，必然要以口语为源泉，不断吸收口语中的新鲜成分来充实自己，丰富自己；</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另一方面，书面语一旦形成，便具有相对的独立性及相对独立的发展史，在语汇的丰富性和表达的严密性上具有优势的书面语又可以影响口语，促进口语的发展，促进口语的规范化。</a:t>
            </a:r>
          </a:p>
        </p:txBody>
      </p:sp>
    </p:spTree>
    <p:extLst>
      <p:ext uri="{BB962C8B-B14F-4D97-AF65-F5344CB8AC3E}">
        <p14:creationId xmlns:p14="http://schemas.microsoft.com/office/powerpoint/2010/main" val="414190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13DD96D-23AA-A346-0E31-210CB0F3E4AF}"/>
              </a:ext>
            </a:extLst>
          </p:cNvPr>
          <p:cNvSpPr>
            <a:spLocks noGrp="1"/>
          </p:cNvSpPr>
          <p:nvPr>
            <p:ph idx="1"/>
          </p:nvPr>
        </p:nvSpPr>
        <p:spPr>
          <a:xfrm>
            <a:off x="378691" y="184727"/>
            <a:ext cx="11434618" cy="6493164"/>
          </a:xfrm>
        </p:spPr>
        <p:txBody>
          <a:bodyPr/>
          <a:lstStyle/>
          <a:p>
            <a:pPr marL="0" indent="0">
              <a:buNone/>
            </a:pPr>
            <a:r>
              <a:rPr lang="zh-CN" altLang="en-US" dirty="0">
                <a:latin typeface="宋体" panose="02010600030101010101" pitchFamily="2" charset="-122"/>
                <a:ea typeface="宋体" panose="02010600030101010101" pitchFamily="2" charset="-122"/>
              </a:rPr>
              <a:t>（二）书面语的保守性和书面语的改革</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书面语和口语在多数情况下是基本一致的，但也有脱节的时候。</a:t>
            </a:r>
          </a:p>
          <a:p>
            <a:r>
              <a:rPr lang="zh-CN" altLang="en-US" dirty="0">
                <a:latin typeface="宋体" panose="02010600030101010101" pitchFamily="2" charset="-122"/>
                <a:ea typeface="宋体" panose="02010600030101010101" pitchFamily="2" charset="-122"/>
              </a:rPr>
              <a:t>所谓基本一致，指的是基本的语言成分即基本词汇和语法结构大体相同。</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所谓脱节，说的是口语已经发生巨大的变化，而书面语则可以长期保持不变。这种情形多发生在生产力水平低下、文化教育落后、只有极少数人会使用书面语的社会，如我国漫长的封建社会和西方的中世纪，书面语（文言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拉丁语）同口语（通语→官话</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各民族语言）脱节。</a:t>
            </a:r>
          </a:p>
          <a:p>
            <a:r>
              <a:rPr lang="zh-CN" altLang="en-US" dirty="0">
                <a:latin typeface="宋体" panose="02010600030101010101" pitchFamily="2" charset="-122"/>
                <a:ea typeface="宋体" panose="02010600030101010101" pitchFamily="2" charset="-122"/>
              </a:rPr>
              <a:t>书面语完全脱离口语是违背语言发展规律的反常现象。随着社会的发展，人们会根据社会的需要，采取必要的措施，改革书面语，使它与口语一致。欧洲的文艺复兴、宗教改革，我国的“五四”运动，在语文方面来说，都是一次改革书面语的运动。 </a:t>
            </a:r>
          </a:p>
          <a:p>
            <a:pPr marL="0" indent="0">
              <a:buNone/>
            </a:pPr>
            <a:r>
              <a:rPr lang="zh-CN" altLang="en-US" sz="2400" dirty="0">
                <a:latin typeface="楷体" panose="02010609060101010101" pitchFamily="49" charset="-122"/>
                <a:ea typeface="楷体" panose="02010609060101010101" pitchFamily="49" charset="-122"/>
              </a:rPr>
              <a:t>  马丁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路德将</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圣经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由拉丁语翻译为德语。我国用白话文取代文言文。</a:t>
            </a:r>
          </a:p>
        </p:txBody>
      </p:sp>
    </p:spTree>
    <p:extLst>
      <p:ext uri="{BB962C8B-B14F-4D97-AF65-F5344CB8AC3E}">
        <p14:creationId xmlns:p14="http://schemas.microsoft.com/office/powerpoint/2010/main" val="16825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05F420-99AC-7609-2A55-BD66533AD9C4}"/>
              </a:ext>
            </a:extLst>
          </p:cNvPr>
          <p:cNvSpPr>
            <a:spLocks noGrp="1"/>
          </p:cNvSpPr>
          <p:nvPr>
            <p:ph idx="1"/>
          </p:nvPr>
        </p:nvSpPr>
        <p:spPr>
          <a:xfrm>
            <a:off x="424872" y="424872"/>
            <a:ext cx="11406909" cy="6068291"/>
          </a:xfrm>
        </p:spPr>
        <p:txBody>
          <a:bodyPr/>
          <a:lstStyle/>
          <a:p>
            <a:pPr marL="0" indent="0">
              <a:buNone/>
            </a:pPr>
            <a:r>
              <a:rPr lang="zh-CN" altLang="en-US" dirty="0">
                <a:latin typeface="宋体" panose="02010600030101010101" pitchFamily="2" charset="-122"/>
                <a:ea typeface="宋体" panose="02010600030101010101" pitchFamily="2" charset="-122"/>
              </a:rPr>
              <a:t>（三）书面语的规范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语言规范化的主要对象是书面语，因为书面语是口语的加工形式，它“通过印刷物在文化的发展上起着极其广大的作用，它领导整个语言，包括日常口语，向更完善的方向发展”。</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原则：</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）语言自身的发展规律</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）约定俗成：语言中有些用法虽不符合语言的发展规律，但在人们生活中已被广泛使用</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呆板：呆（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ái</a:t>
            </a:r>
            <a:r>
              <a:rPr lang="zh-CN" altLang="en-US" sz="2400" dirty="0">
                <a:latin typeface="楷体" panose="02010609060101010101" pitchFamily="49" charset="-122"/>
                <a:ea typeface="楷体" panose="02010609060101010101" pitchFamily="49" charset="-122"/>
              </a:rPr>
              <a:t>），今读为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dāi</a:t>
            </a:r>
            <a:r>
              <a:rPr lang="zh-CN" altLang="en-US" sz="2400" dirty="0">
                <a:latin typeface="楷体" panose="02010609060101010101" pitchFamily="49" charset="-122"/>
                <a:ea typeface="楷体" panose="02010609060101010101" pitchFamily="49" charset="-122"/>
              </a:rPr>
              <a:t>板</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那些不符合语言发展规律，在群众中又不是广泛使用的新成分、新用法，应该根据规范化的要求加以剔除。</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规范化不可能一劳永逸，需要经常进行。</a:t>
            </a:r>
          </a:p>
        </p:txBody>
      </p:sp>
    </p:spTree>
    <p:extLst>
      <p:ext uri="{BB962C8B-B14F-4D97-AF65-F5344CB8AC3E}">
        <p14:creationId xmlns:p14="http://schemas.microsoft.com/office/powerpoint/2010/main" val="377434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808DA-8997-13F1-742E-42C442DFF34C}"/>
              </a:ext>
            </a:extLst>
          </p:cNvPr>
          <p:cNvSpPr>
            <a:spLocks noGrp="1"/>
          </p:cNvSpPr>
          <p:nvPr>
            <p:ph type="title"/>
          </p:nvPr>
        </p:nvSpPr>
        <p:spPr/>
        <p:txBody>
          <a:bodyPr/>
          <a:lstStyle/>
          <a:p>
            <a:r>
              <a:rPr kumimoji="0" lang="zh-CN" altLang="en-US" sz="4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j-cs"/>
              </a:rPr>
              <a:t>延伸阅读</a:t>
            </a:r>
            <a:endParaRPr lang="zh-CN" altLang="en-US" dirty="0"/>
          </a:p>
        </p:txBody>
      </p:sp>
      <p:sp>
        <p:nvSpPr>
          <p:cNvPr id="3" name="内容占位符 2">
            <a:extLst>
              <a:ext uri="{FF2B5EF4-FFF2-40B4-BE49-F238E27FC236}">
                <a16:creationId xmlns:a16="http://schemas.microsoft.com/office/drawing/2014/main" id="{A44C4DD2-2F6F-C94C-888B-2AF38A0A7943}"/>
              </a:ext>
            </a:extLst>
          </p:cNvPr>
          <p:cNvSpPr>
            <a:spLocks noGrp="1"/>
          </p:cNvSpPr>
          <p:nvPr>
            <p:ph idx="1"/>
          </p:nvPr>
        </p:nvSpPr>
        <p:spPr>
          <a:xfrm>
            <a:off x="480291" y="1825625"/>
            <a:ext cx="11139054" cy="4667250"/>
          </a:xfrm>
        </p:spPr>
        <p:txBody>
          <a:bodyPr/>
          <a:lstStyle/>
          <a:p>
            <a:pPr marL="0" indent="0">
              <a:buNone/>
            </a:pPr>
            <a:r>
              <a:rPr lang="en-US" altLang="zh-CN" dirty="0">
                <a:latin typeface="宋体" panose="02010600030101010101" pitchFamily="2" charset="-122"/>
                <a:ea typeface="宋体" panose="02010600030101010101" pitchFamily="2" charset="-122"/>
              </a:rPr>
              <a:t>1.</a:t>
            </a:r>
            <a:r>
              <a:rPr lang="zh-CN" altLang="en-US" b="1" dirty="0">
                <a:solidFill>
                  <a:srgbClr val="FF0000"/>
                </a:solidFill>
                <a:latin typeface="宋体" panose="02010600030101010101" pitchFamily="2" charset="-122"/>
                <a:ea typeface="宋体" panose="02010600030101010101" pitchFamily="2" charset="-122"/>
              </a:rPr>
              <a:t>周有光，世界文字发展史（第三版）：上海教育出版社，</a:t>
            </a:r>
            <a:r>
              <a:rPr lang="en-US" altLang="zh-CN" b="1" dirty="0">
                <a:solidFill>
                  <a:srgbClr val="FF0000"/>
                </a:solidFill>
                <a:latin typeface="宋体" panose="02010600030101010101" pitchFamily="2" charset="-122"/>
                <a:ea typeface="宋体" panose="02010600030101010101" pitchFamily="2" charset="-122"/>
              </a:rPr>
              <a:t>2018</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b="1" dirty="0">
                <a:solidFill>
                  <a:srgbClr val="FF0000"/>
                </a:solidFill>
                <a:latin typeface="宋体" panose="02010600030101010101" pitchFamily="2" charset="-122"/>
                <a:ea typeface="宋体" panose="02010600030101010101" pitchFamily="2" charset="-122"/>
              </a:rPr>
              <a:t>裘锡圭，文字学概要（修订本）：商务印书馆，</a:t>
            </a:r>
            <a:r>
              <a:rPr lang="en-US" altLang="zh-CN" b="1" dirty="0">
                <a:solidFill>
                  <a:srgbClr val="FF0000"/>
                </a:solidFill>
                <a:latin typeface="宋体" panose="02010600030101010101" pitchFamily="2" charset="-122"/>
                <a:ea typeface="宋体" panose="02010600030101010101" pitchFamily="2" charset="-122"/>
              </a:rPr>
              <a:t>2013</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王元鹿，普通文字学概论：贵州人民出版社，</a:t>
            </a:r>
            <a:r>
              <a:rPr lang="en-US" altLang="zh-CN" b="1" dirty="0">
                <a:solidFill>
                  <a:srgbClr val="FF0000"/>
                </a:solidFill>
                <a:latin typeface="宋体" panose="02010600030101010101" pitchFamily="2" charset="-122"/>
                <a:ea typeface="宋体" panose="02010600030101010101" pitchFamily="2" charset="-122"/>
              </a:rPr>
              <a:t>1996</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李荣，文字问题（修订本）：商务印书馆，</a:t>
            </a:r>
            <a:r>
              <a:rPr lang="en-US" altLang="zh-CN" dirty="0">
                <a:latin typeface="宋体" panose="02010600030101010101" pitchFamily="2" charset="-122"/>
                <a:ea typeface="宋体" panose="02010600030101010101" pitchFamily="2" charset="-122"/>
              </a:rPr>
              <a:t>2012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苏</a:t>
            </a:r>
            <a:r>
              <a:rPr lang="en-US" altLang="zh-CN" dirty="0">
                <a:latin typeface="宋体" panose="02010600030101010101" pitchFamily="2" charset="-122"/>
                <a:ea typeface="宋体" panose="02010600030101010101" pitchFamily="2" charset="-122"/>
              </a:rPr>
              <a:t>]B.A.</a:t>
            </a:r>
            <a:r>
              <a:rPr lang="zh-CN" altLang="en-US" dirty="0">
                <a:latin typeface="宋体" panose="02010600030101010101" pitchFamily="2" charset="-122"/>
                <a:ea typeface="宋体" panose="02010600030101010101" pitchFamily="2" charset="-122"/>
              </a:rPr>
              <a:t>伊斯特林，文字的历史：中国国际广播出版社，</a:t>
            </a:r>
            <a:r>
              <a:rPr lang="en-US" altLang="zh-CN" dirty="0">
                <a:latin typeface="宋体" panose="02010600030101010101" pitchFamily="2" charset="-122"/>
                <a:ea typeface="宋体" panose="02010600030101010101" pitchFamily="2" charset="-122"/>
              </a:rPr>
              <a:t>2018</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约翰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曼，改变西方世界的</a:t>
            </a:r>
            <a:r>
              <a:rPr lang="en-US" altLang="zh-CN" dirty="0">
                <a:latin typeface="宋体" panose="02010600030101010101" pitchFamily="2" charset="-122"/>
                <a:ea typeface="宋体" panose="02010600030101010101" pitchFamily="2" charset="-122"/>
              </a:rPr>
              <a:t>26</a:t>
            </a:r>
            <a:r>
              <a:rPr lang="zh-CN" altLang="en-US" dirty="0">
                <a:latin typeface="宋体" panose="02010600030101010101" pitchFamily="2" charset="-122"/>
                <a:ea typeface="宋体" panose="02010600030101010101" pitchFamily="2" charset="-122"/>
              </a:rPr>
              <a:t>个字母：生活</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读书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新知三联书店，</a:t>
            </a:r>
            <a:r>
              <a:rPr lang="en-US" altLang="zh-CN" dirty="0">
                <a:latin typeface="宋体" panose="02010600030101010101" pitchFamily="2" charset="-122"/>
                <a:ea typeface="宋体" panose="02010600030101010101" pitchFamily="2" charset="-122"/>
              </a:rPr>
              <a:t>2016</a:t>
            </a:r>
            <a:r>
              <a:rPr lang="zh-CN" altLang="en-US"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063423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572176-7227-A19F-E785-DDC7CF8A08E4}"/>
              </a:ext>
            </a:extLst>
          </p:cNvPr>
          <p:cNvSpPr>
            <a:spLocks noGrp="1"/>
          </p:cNvSpPr>
          <p:nvPr>
            <p:ph idx="1"/>
          </p:nvPr>
        </p:nvSpPr>
        <p:spPr>
          <a:xfrm>
            <a:off x="348791" y="235670"/>
            <a:ext cx="11528981" cy="6410227"/>
          </a:xfrm>
        </p:spPr>
        <p:txBody>
          <a:bodyPr>
            <a:normAutofit fontScale="92500" lnSpcReduction="10000"/>
          </a:bodyPr>
          <a:lstStyle/>
          <a:p>
            <a:r>
              <a:rPr lang="zh-CN" altLang="en-US" dirty="0">
                <a:latin typeface="宋体" panose="02010600030101010101" pitchFamily="2" charset="-122"/>
                <a:ea typeface="宋体" panose="02010600030101010101" pitchFamily="2" charset="-122"/>
              </a:rPr>
              <a:t>尽管汉字和汉语的关系比一般拼音文字的关系特殊，但并不违背文字和语言的根本关系：文字是记录语言的符号系统。不要以为汉字是可以独立于汉语就能够“看懂”的符号系统。</a:t>
            </a:r>
          </a:p>
          <a:p>
            <a:r>
              <a:rPr lang="zh-CN" altLang="en-US" dirty="0">
                <a:latin typeface="宋体" panose="02010600030101010101" pitchFamily="2" charset="-122"/>
                <a:ea typeface="宋体" panose="02010600030101010101" pitchFamily="2" charset="-122"/>
              </a:rPr>
              <a:t>汉字和其他拼音文字一样，每个汉字必须有确定的读音，并通过这种读音确定是语言中的哪一个语素或词，其字义才能确定下来。</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此外，使用汉字有利于非线性地抓出关键信息。</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汪维辉、陈思捷</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汉语与汉字关系二题</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南京师范大学文学院学报</a:t>
            </a:r>
            <a:r>
              <a:rPr lang="en-US" altLang="zh-CN" dirty="0">
                <a:solidFill>
                  <a:srgbClr val="FF0000"/>
                </a:solidFill>
                <a:latin typeface="宋体" panose="02010600030101010101" pitchFamily="2" charset="-122"/>
                <a:ea typeface="宋体" panose="02010600030101010101" pitchFamily="2" charset="-122"/>
              </a:rPr>
              <a:t>》2023</a:t>
            </a:r>
            <a:r>
              <a:rPr lang="zh-CN" altLang="en-US" dirty="0">
                <a:solidFill>
                  <a:srgbClr val="FF0000"/>
                </a:solidFill>
                <a:latin typeface="宋体" panose="02010600030101010101" pitchFamily="2" charset="-122"/>
                <a:ea typeface="宋体" panose="02010600030101010101" pitchFamily="2" charset="-122"/>
              </a:rPr>
              <a:t>年第</a:t>
            </a:r>
            <a:r>
              <a:rPr lang="en-US" altLang="zh-CN" dirty="0">
                <a:solidFill>
                  <a:srgbClr val="FF0000"/>
                </a:solidFill>
                <a:latin typeface="宋体" panose="02010600030101010101" pitchFamily="2" charset="-122"/>
                <a:ea typeface="宋体" panose="02010600030101010101" pitchFamily="2" charset="-122"/>
              </a:rPr>
              <a:t>4</a:t>
            </a:r>
            <a:r>
              <a:rPr lang="zh-CN" altLang="en-US" dirty="0">
                <a:solidFill>
                  <a:srgbClr val="FF0000"/>
                </a:solidFill>
                <a:latin typeface="宋体" panose="02010600030101010101" pitchFamily="2" charset="-122"/>
                <a:ea typeface="宋体" panose="02010600030101010101" pitchFamily="2" charset="-122"/>
              </a:rPr>
              <a:t>期</a:t>
            </a: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3B38D6FB-7611-28AA-EA64-BEA3735CFF21}"/>
              </a:ext>
            </a:extLst>
          </p:cNvPr>
          <p:cNvPicPr>
            <a:picLocks noChangeAspect="1"/>
          </p:cNvPicPr>
          <p:nvPr/>
        </p:nvPicPr>
        <p:blipFill>
          <a:blip r:embed="rId2"/>
          <a:stretch>
            <a:fillRect/>
          </a:stretch>
        </p:blipFill>
        <p:spPr>
          <a:xfrm>
            <a:off x="815686" y="3173839"/>
            <a:ext cx="3938357" cy="2249619"/>
          </a:xfrm>
          <a:prstGeom prst="rect">
            <a:avLst/>
          </a:prstGeom>
        </p:spPr>
      </p:pic>
    </p:spTree>
    <p:extLst>
      <p:ext uri="{BB962C8B-B14F-4D97-AF65-F5344CB8AC3E}">
        <p14:creationId xmlns:p14="http://schemas.microsoft.com/office/powerpoint/2010/main" val="337555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B31E2-A226-2BE1-EE86-D9E73B5FAE30}"/>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二、文字的产生</a:t>
            </a:r>
          </a:p>
        </p:txBody>
      </p:sp>
      <p:sp>
        <p:nvSpPr>
          <p:cNvPr id="3" name="内容占位符 2">
            <a:extLst>
              <a:ext uri="{FF2B5EF4-FFF2-40B4-BE49-F238E27FC236}">
                <a16:creationId xmlns:a16="http://schemas.microsoft.com/office/drawing/2014/main" id="{2B565E9E-EEB9-156D-EA26-2E308C6E87DB}"/>
              </a:ext>
            </a:extLst>
          </p:cNvPr>
          <p:cNvSpPr>
            <a:spLocks noGrp="1"/>
          </p:cNvSpPr>
          <p:nvPr>
            <p:ph idx="1"/>
          </p:nvPr>
        </p:nvSpPr>
        <p:spPr>
          <a:xfrm>
            <a:off x="188536" y="1461155"/>
            <a:ext cx="11651531" cy="5213022"/>
          </a:xfrm>
        </p:spPr>
        <p:txBody>
          <a:bodyPr/>
          <a:lstStyle/>
          <a:p>
            <a:pPr marL="0" indent="0">
              <a:buNone/>
            </a:pPr>
            <a:r>
              <a:rPr lang="zh-CN" altLang="en-US" dirty="0">
                <a:latin typeface="宋体" panose="02010600030101010101" pitchFamily="2" charset="-122"/>
                <a:ea typeface="宋体" panose="02010600030101010101" pitchFamily="2" charset="-122"/>
              </a:rPr>
              <a:t>（一）实物记事</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实物记事的方法有结绳、结珠和讯木等。结绳使用得较普遍。</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易经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“上古结绳而治，后世圣人易之以书契。”</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周易集解</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引</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九家易</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“古者无文字，其有约誓之事，事大，大其绳，事小，小其绳。结之多少，随物众寡，各执以相考，亦足以相治也。”</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99A6466D-8FD6-DFA4-E39D-9B6422ECD6AB}"/>
              </a:ext>
            </a:extLst>
          </p:cNvPr>
          <p:cNvPicPr>
            <a:picLocks noChangeAspect="1"/>
          </p:cNvPicPr>
          <p:nvPr/>
        </p:nvPicPr>
        <p:blipFill>
          <a:blip r:embed="rId2"/>
          <a:stretch>
            <a:fillRect/>
          </a:stretch>
        </p:blipFill>
        <p:spPr>
          <a:xfrm>
            <a:off x="8639679" y="3293381"/>
            <a:ext cx="3374265" cy="2380034"/>
          </a:xfrm>
          <a:prstGeom prst="rect">
            <a:avLst/>
          </a:prstGeom>
        </p:spPr>
      </p:pic>
      <p:sp>
        <p:nvSpPr>
          <p:cNvPr id="8" name="文本框 7">
            <a:extLst>
              <a:ext uri="{FF2B5EF4-FFF2-40B4-BE49-F238E27FC236}">
                <a16:creationId xmlns:a16="http://schemas.microsoft.com/office/drawing/2014/main" id="{9B475A3A-E030-C329-31F9-D2152E200EBF}"/>
              </a:ext>
            </a:extLst>
          </p:cNvPr>
          <p:cNvSpPr txBox="1"/>
          <p:nvPr/>
        </p:nvSpPr>
        <p:spPr>
          <a:xfrm>
            <a:off x="242768" y="3564619"/>
            <a:ext cx="5454977" cy="3046988"/>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  结绳作为一种原始的记事方法曾被世界上许多民族采用，现代还有一些民族仍用结绳的方法记事，如云南傈僳族、独龙族、瑶族、景颇族、哈尼族等。</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  结珠是用绳子把贝壳串起来，以不同颜色的贝壳来代表和区别不同的事物。</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讯木是在一根木棒上刻出各种花纹或符号，用来记事或传达命令。</a:t>
            </a:r>
          </a:p>
        </p:txBody>
      </p:sp>
      <p:pic>
        <p:nvPicPr>
          <p:cNvPr id="5" name="图片 4">
            <a:extLst>
              <a:ext uri="{FF2B5EF4-FFF2-40B4-BE49-F238E27FC236}">
                <a16:creationId xmlns:a16="http://schemas.microsoft.com/office/drawing/2014/main" id="{0279C343-AAC2-628C-58DD-EE9527D21325}"/>
              </a:ext>
            </a:extLst>
          </p:cNvPr>
          <p:cNvPicPr>
            <a:picLocks noChangeAspect="1"/>
          </p:cNvPicPr>
          <p:nvPr/>
        </p:nvPicPr>
        <p:blipFill>
          <a:blip r:embed="rId3"/>
          <a:stretch>
            <a:fillRect/>
          </a:stretch>
        </p:blipFill>
        <p:spPr>
          <a:xfrm>
            <a:off x="5806910" y="3293381"/>
            <a:ext cx="3006645" cy="2380034"/>
          </a:xfrm>
          <a:prstGeom prst="rect">
            <a:avLst/>
          </a:prstGeom>
        </p:spPr>
      </p:pic>
      <p:sp>
        <p:nvSpPr>
          <p:cNvPr id="9" name="文本框 8">
            <a:extLst>
              <a:ext uri="{FF2B5EF4-FFF2-40B4-BE49-F238E27FC236}">
                <a16:creationId xmlns:a16="http://schemas.microsoft.com/office/drawing/2014/main" id="{1CF4DCF9-A4B1-B6CF-27ED-F9F34D6807CE}"/>
              </a:ext>
            </a:extLst>
          </p:cNvPr>
          <p:cNvSpPr txBox="1"/>
          <p:nvPr/>
        </p:nvSpPr>
        <p:spPr>
          <a:xfrm>
            <a:off x="5779443" y="5743677"/>
            <a:ext cx="6105934" cy="867930"/>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实物能够表达的信息很少，与文字的产生没有直接的关系。</a:t>
            </a:r>
          </a:p>
        </p:txBody>
      </p:sp>
    </p:spTree>
    <p:extLst>
      <p:ext uri="{BB962C8B-B14F-4D97-AF65-F5344CB8AC3E}">
        <p14:creationId xmlns:p14="http://schemas.microsoft.com/office/powerpoint/2010/main" val="401607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1CB813-A9D6-56C5-2978-40634B334B07}"/>
              </a:ext>
            </a:extLst>
          </p:cNvPr>
          <p:cNvSpPr>
            <a:spLocks noGrp="1"/>
          </p:cNvSpPr>
          <p:nvPr>
            <p:ph idx="1"/>
          </p:nvPr>
        </p:nvSpPr>
        <p:spPr>
          <a:xfrm>
            <a:off x="210531" y="160256"/>
            <a:ext cx="11770938" cy="6523348"/>
          </a:xfrm>
        </p:spPr>
        <p:txBody>
          <a:bodyPr>
            <a:normAutofit lnSpcReduction="10000"/>
          </a:bodyPr>
          <a:lstStyle/>
          <a:p>
            <a:pPr marL="0" indent="0">
              <a:buNone/>
            </a:pPr>
            <a:r>
              <a:rPr lang="zh-CN" altLang="en-US" dirty="0">
                <a:latin typeface="宋体" panose="02010600030101010101" pitchFamily="2" charset="-122"/>
                <a:ea typeface="宋体" panose="02010600030101010101" pitchFamily="2" charset="-122"/>
              </a:rPr>
              <a:t>（二）图画记事</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用图画来记载某些事情作为辅助性的交际手段，以形体直接描画现实，比实物记事大大前进了一步。人们利用各种图形和线条对事物进行描绘，比实物记事简便、形象、明了。</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为了记录更加具体和确定的事物、事件，表达更加主观细致的意愿，人们常常使用约定俗成的图形，这些图形一般认为是文字的前身。</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文字起源于记事的图画。</a:t>
            </a:r>
          </a:p>
        </p:txBody>
      </p:sp>
      <p:pic>
        <p:nvPicPr>
          <p:cNvPr id="4" name="图片 3">
            <a:extLst>
              <a:ext uri="{FF2B5EF4-FFF2-40B4-BE49-F238E27FC236}">
                <a16:creationId xmlns:a16="http://schemas.microsoft.com/office/drawing/2014/main" id="{4BF06FE8-80A9-59A8-D1DB-ABA434BE3D5E}"/>
              </a:ext>
            </a:extLst>
          </p:cNvPr>
          <p:cNvPicPr>
            <a:picLocks noChangeAspect="1"/>
          </p:cNvPicPr>
          <p:nvPr/>
        </p:nvPicPr>
        <p:blipFill>
          <a:blip r:embed="rId2"/>
          <a:stretch>
            <a:fillRect/>
          </a:stretch>
        </p:blipFill>
        <p:spPr>
          <a:xfrm>
            <a:off x="7646755" y="1605459"/>
            <a:ext cx="4334714" cy="2304000"/>
          </a:xfrm>
          <a:prstGeom prst="rect">
            <a:avLst/>
          </a:prstGeom>
        </p:spPr>
      </p:pic>
      <p:pic>
        <p:nvPicPr>
          <p:cNvPr id="2" name="图片 1"/>
          <p:cNvPicPr>
            <a:picLocks noChangeAspect="1"/>
          </p:cNvPicPr>
          <p:nvPr/>
        </p:nvPicPr>
        <p:blipFill>
          <a:blip r:embed="rId3"/>
          <a:stretch>
            <a:fillRect/>
          </a:stretch>
        </p:blipFill>
        <p:spPr>
          <a:xfrm>
            <a:off x="4779979" y="1605459"/>
            <a:ext cx="2632042" cy="3204000"/>
          </a:xfrm>
          <a:prstGeom prst="rect">
            <a:avLst/>
          </a:prstGeom>
        </p:spPr>
      </p:pic>
      <p:pic>
        <p:nvPicPr>
          <p:cNvPr id="6" name="图片 5"/>
          <p:cNvPicPr>
            <a:picLocks noChangeAspect="1"/>
          </p:cNvPicPr>
          <p:nvPr/>
        </p:nvPicPr>
        <p:blipFill>
          <a:blip r:embed="rId4"/>
          <a:stretch>
            <a:fillRect/>
          </a:stretch>
        </p:blipFill>
        <p:spPr>
          <a:xfrm>
            <a:off x="358422" y="1852643"/>
            <a:ext cx="4273666" cy="2956816"/>
          </a:xfrm>
          <a:prstGeom prst="rect">
            <a:avLst/>
          </a:prstGeom>
        </p:spPr>
      </p:pic>
    </p:spTree>
    <p:extLst>
      <p:ext uri="{BB962C8B-B14F-4D97-AF65-F5344CB8AC3E}">
        <p14:creationId xmlns:p14="http://schemas.microsoft.com/office/powerpoint/2010/main" val="39198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TM02900720[[fn=积分]]</Template>
  <TotalTime>6294</TotalTime>
  <Words>6121</Words>
  <Application>Microsoft Office PowerPoint</Application>
  <PresentationFormat>Ecrã Panorâmico</PresentationFormat>
  <Paragraphs>373</Paragraphs>
  <Slides>64</Slides>
  <Notes>0</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64</vt:i4>
      </vt:variant>
    </vt:vector>
  </HeadingPairs>
  <TitlesOfParts>
    <vt:vector size="74" baseType="lpstr">
      <vt:lpstr>宋体</vt:lpstr>
      <vt:lpstr>楷体</vt:lpstr>
      <vt:lpstr>隶书</vt:lpstr>
      <vt:lpstr>Arial</vt:lpstr>
      <vt:lpstr>Calibri</vt:lpstr>
      <vt:lpstr>Calibri Light</vt:lpstr>
      <vt:lpstr>Times New Roman</vt:lpstr>
      <vt:lpstr>Trebuchet MS</vt:lpstr>
      <vt:lpstr>Wingdings 2</vt:lpstr>
      <vt:lpstr>HDOfficeLightV0</vt:lpstr>
      <vt:lpstr>第 六 章 文 字 与 书 面 语</vt:lpstr>
      <vt:lpstr>一、文字和语言</vt:lpstr>
      <vt:lpstr>Apresentação do PowerPoint</vt:lpstr>
      <vt:lpstr>Apresentação do PowerPoint</vt:lpstr>
      <vt:lpstr>Apresentação do PowerPoint</vt:lpstr>
      <vt:lpstr>Apresentação do PowerPoint</vt:lpstr>
      <vt:lpstr>Apresentação do PowerPoint</vt:lpstr>
      <vt:lpstr>二、文字的产生</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纳西东巴文</vt:lpstr>
      <vt:lpstr>纳西东巴文</vt:lpstr>
      <vt:lpstr>Apresentação do PowerPoint</vt:lpstr>
      <vt:lpstr>Apresentação do PowerPoint</vt:lpstr>
      <vt:lpstr>三、共时文字系统的特点及分布</vt:lpstr>
      <vt:lpstr>Apresentação do PowerPoint</vt:lpstr>
      <vt:lpstr>Apresentação do PowerPoint</vt:lpstr>
      <vt:lpstr>Apresentação do PowerPoint</vt:lpstr>
      <vt:lpstr>Apresentação do PowerPoint</vt:lpstr>
      <vt:lpstr>Apresentação do PowerPoint</vt:lpstr>
      <vt:lpstr>古埃及象形文字 </vt:lpstr>
      <vt:lpstr>Apresentação do PowerPoint</vt:lpstr>
      <vt:lpstr>四、文字的发展</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五、书面语</vt:lpstr>
      <vt:lpstr>Apresentação do PowerPoint</vt:lpstr>
      <vt:lpstr>Apresentação do PowerPoint</vt:lpstr>
      <vt:lpstr>Apresentação do PowerPoint</vt:lpstr>
      <vt:lpstr>延伸阅读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六 章 文 字 与 书 面 语</dc:title>
  <dc:creator>华强</dc:creator>
  <cp:lastModifiedBy>Terry C.</cp:lastModifiedBy>
  <cp:revision>76</cp:revision>
  <dcterms:created xsi:type="dcterms:W3CDTF">2022-09-27T06:47:45Z</dcterms:created>
  <dcterms:modified xsi:type="dcterms:W3CDTF">2024-05-29T04:42:15Z</dcterms:modified>
</cp:coreProperties>
</file>